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0" r:id="rId2"/>
    <p:sldId id="263" r:id="rId3"/>
    <p:sldId id="264" r:id="rId4"/>
    <p:sldId id="265" r:id="rId5"/>
    <p:sldId id="268" r:id="rId6"/>
    <p:sldId id="269" r:id="rId7"/>
    <p:sldId id="266" r:id="rId8"/>
    <p:sldId id="259" r:id="rId9"/>
    <p:sldId id="270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E15"/>
    <a:srgbClr val="278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60" autoAdjust="0"/>
  </p:normalViewPr>
  <p:slideViewPr>
    <p:cSldViewPr snapToGrid="0" snapToObjects="1">
      <p:cViewPr>
        <p:scale>
          <a:sx n="72" d="100"/>
          <a:sy n="72" d="100"/>
        </p:scale>
        <p:origin x="-2680" y="-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58EEA-3ECB-D845-B3B6-C830BDFC8084}" type="datetimeFigureOut">
              <a:rPr lang="en-US" smtClean="0"/>
              <a:t>25/03/17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52A01-6D22-5745-8862-3663BB99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3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E58727-6C09-6A4A-A11E-A2BAEA7749D1}" type="slidenum">
              <a:rPr lang="en-GB" sz="1200"/>
              <a:pPr eaLnBrk="1" hangingPunct="1"/>
              <a:t>1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52A01-6D22-5745-8862-3663BB9907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76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=CrZXz10FcVM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r>
              <a:rPr lang="en-US" b="1" dirty="0" smtClean="0"/>
              <a:t>Gladys Wilson: 90yrs old-severe dementia (YouTube)</a:t>
            </a:r>
            <a:endParaRPr lang="en-US" dirty="0" smtClean="0"/>
          </a:p>
          <a:p>
            <a:r>
              <a:rPr lang="en-US" dirty="0" smtClean="0"/>
              <a:t>The need for connection is innate, even when almost all other faculties have gone -  it  remains within. </a:t>
            </a:r>
          </a:p>
          <a:p>
            <a:r>
              <a:rPr lang="en-US" dirty="0" smtClean="0"/>
              <a:t>If </a:t>
            </a:r>
            <a:r>
              <a:rPr lang="en-US" baseline="0" dirty="0" smtClean="0"/>
              <a:t>dormant neurological processes can be reawakened in someone in the latter stages of Alzheimer's  - it is equally possible in a young person impacted by trauma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achieved by demonstrating security;</a:t>
            </a:r>
            <a:r>
              <a:rPr lang="en-US" baseline="0" dirty="0" smtClean="0"/>
              <a:t> </a:t>
            </a:r>
            <a:r>
              <a:rPr lang="en-US" dirty="0" smtClean="0"/>
              <a:t>by </a:t>
            </a:r>
            <a:r>
              <a:rPr lang="en-US" dirty="0" err="1" smtClean="0"/>
              <a:t>synchronising</a:t>
            </a:r>
            <a:r>
              <a:rPr lang="en-US" dirty="0" smtClean="0"/>
              <a:t>, mirroring and reciprocating connection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52A01-6D22-5745-8862-3663BB9907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75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reciprocate in a relationship makes you vulnerable; </a:t>
            </a:r>
          </a:p>
          <a:p>
            <a:r>
              <a:rPr lang="en-US" dirty="0" smtClean="0"/>
              <a:t>~ It exposes you to an implied or even overt challenge - "You are a terrible teacher" </a:t>
            </a:r>
          </a:p>
          <a:p>
            <a:r>
              <a:rPr lang="en-US" dirty="0" smtClean="0"/>
              <a:t>~ Attempts we make to avoid this encourages us to take defensive relational positions </a:t>
            </a:r>
          </a:p>
          <a:p>
            <a:r>
              <a:rPr lang="en-US" dirty="0" smtClean="0"/>
              <a:t>~ They protect you as an individual [Don't smile 'till Christmas - ‘It’s water of a ducks back’] </a:t>
            </a:r>
          </a:p>
          <a:p>
            <a:r>
              <a:rPr lang="en-US" dirty="0" smtClean="0"/>
              <a:t>~ However this completely undermines the Inter-Subjectivity of your relationship and as such any opportunity for a YP to develop a Secure  Attachment with you.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52A01-6D22-5745-8862-3663BB9907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07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F49C72-8848-6D4A-9AB0-179151FF9DA4}" type="slidenum">
              <a:rPr lang="en-GB" sz="1200"/>
              <a:pPr eaLnBrk="1" hangingPunct="1"/>
              <a:t>10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635E-2E7D-9940-B5E4-271883467C55}" type="datetimeFigureOut">
              <a:rPr lang="en-US" smtClean="0"/>
              <a:t>25/03/17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12D8-28B3-E245-9BB1-1F974BBE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3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635E-2E7D-9940-B5E4-271883467C55}" type="datetimeFigureOut">
              <a:rPr lang="en-US" smtClean="0"/>
              <a:t>25/03/17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12D8-28B3-E245-9BB1-1F974BBE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6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635E-2E7D-9940-B5E4-271883467C55}" type="datetimeFigureOut">
              <a:rPr lang="en-US" smtClean="0"/>
              <a:t>25/03/17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12D8-28B3-E245-9BB1-1F974BBE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8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635E-2E7D-9940-B5E4-271883467C55}" type="datetimeFigureOut">
              <a:rPr lang="en-US" smtClean="0"/>
              <a:t>25/03/17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12D8-28B3-E245-9BB1-1F974BBE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7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635E-2E7D-9940-B5E4-271883467C55}" type="datetimeFigureOut">
              <a:rPr lang="en-US" smtClean="0"/>
              <a:t>25/03/17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12D8-28B3-E245-9BB1-1F974BBE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5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635E-2E7D-9940-B5E4-271883467C55}" type="datetimeFigureOut">
              <a:rPr lang="en-US" smtClean="0"/>
              <a:t>25/03/17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12D8-28B3-E245-9BB1-1F974BBE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4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635E-2E7D-9940-B5E4-271883467C55}" type="datetimeFigureOut">
              <a:rPr lang="en-US" smtClean="0"/>
              <a:t>25/03/17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12D8-28B3-E245-9BB1-1F974BBE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3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635E-2E7D-9940-B5E4-271883467C55}" type="datetimeFigureOut">
              <a:rPr lang="en-US" smtClean="0"/>
              <a:t>25/03/17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12D8-28B3-E245-9BB1-1F974BBE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7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635E-2E7D-9940-B5E4-271883467C55}" type="datetimeFigureOut">
              <a:rPr lang="en-US" smtClean="0"/>
              <a:t>25/03/17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12D8-28B3-E245-9BB1-1F974BBE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8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635E-2E7D-9940-B5E4-271883467C55}" type="datetimeFigureOut">
              <a:rPr lang="en-US" smtClean="0"/>
              <a:t>25/03/17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12D8-28B3-E245-9BB1-1F974BBE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3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635E-2E7D-9940-B5E4-271883467C55}" type="datetimeFigureOut">
              <a:rPr lang="en-US" smtClean="0"/>
              <a:t>25/03/17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12D8-28B3-E245-9BB1-1F974BBE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3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B635E-2E7D-9940-B5E4-271883467C55}" type="datetimeFigureOut">
              <a:rPr lang="en-US" smtClean="0"/>
              <a:t>25/03/17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D12D8-28B3-E245-9BB1-1F974BBE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5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CrZXz10FcV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7"/>
          <p:cNvSpPr txBox="1">
            <a:spLocks noChangeArrowheads="1"/>
          </p:cNvSpPr>
          <p:nvPr/>
        </p:nvSpPr>
        <p:spPr bwMode="auto">
          <a:xfrm>
            <a:off x="1763713" y="188913"/>
            <a:ext cx="5616575" cy="646112"/>
          </a:xfrm>
          <a:prstGeom prst="rect">
            <a:avLst/>
          </a:prstGeom>
          <a:solidFill>
            <a:srgbClr val="0000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3600" dirty="0">
                <a:solidFill>
                  <a:srgbClr val="D9D9D9"/>
                </a:solidFill>
                <a:latin typeface="Router-Medium" charset="0"/>
                <a:cs typeface="Router-Medium" charset="0"/>
              </a:rPr>
              <a:t>Calmer </a:t>
            </a:r>
            <a:r>
              <a:rPr lang="en-GB" sz="3600" dirty="0" smtClean="0">
                <a:solidFill>
                  <a:srgbClr val="D9D9D9"/>
                </a:solidFill>
                <a:latin typeface="Router-Medium" charset="0"/>
                <a:cs typeface="Router-Medium" charset="0"/>
              </a:rPr>
              <a:t>Classrooms - 3</a:t>
            </a:r>
            <a:endParaRPr lang="en-GB" sz="3600" dirty="0">
              <a:solidFill>
                <a:srgbClr val="D9D9D9"/>
              </a:solidFill>
              <a:latin typeface="Router-Medium" charset="0"/>
              <a:cs typeface="Router-Medium" charset="0"/>
            </a:endParaRPr>
          </a:p>
        </p:txBody>
      </p:sp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395288" y="1557338"/>
            <a:ext cx="8353425" cy="22467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2F373A"/>
            </a:solidFill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Medium"/>
                <a:cs typeface="Router-Medium"/>
              </a:rPr>
              <a:t>Session 3:</a:t>
            </a:r>
          </a:p>
          <a:p>
            <a:pPr marL="457200" indent="-457200" eaLnBrk="1" hangingPunct="1">
              <a:buFont typeface="Arial"/>
              <a:buChar char="•"/>
              <a:defRPr/>
            </a:pP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Improving outcomes for students who have experienced trauma</a:t>
            </a:r>
          </a:p>
          <a:p>
            <a:pPr marL="457200" indent="-457200" eaLnBrk="1" hangingPunct="1">
              <a:buFont typeface="Arial"/>
              <a:buChar char="•"/>
              <a:defRPr/>
            </a:pP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Developing strategies for managing incidents with </a:t>
            </a:r>
            <a:r>
              <a:rPr lang="en-GB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dysregulated</a:t>
            </a: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 students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179388" y="836613"/>
            <a:ext cx="8593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000090"/>
                </a:solidFill>
                <a:latin typeface="Router-Light"/>
                <a:cs typeface="Router-Light"/>
              </a:rPr>
              <a:t>The presentation and management of trauma in the classroom</a:t>
            </a:r>
            <a:r>
              <a:rPr lang="en-GB" i="1" dirty="0">
                <a:solidFill>
                  <a:srgbClr val="000090"/>
                </a:solidFill>
                <a:latin typeface="Router-Light"/>
                <a:cs typeface="Router-Light"/>
              </a:rPr>
              <a:t> </a:t>
            </a:r>
            <a:endParaRPr lang="en-US" i="1" dirty="0">
              <a:solidFill>
                <a:srgbClr val="000090"/>
              </a:solidFill>
              <a:latin typeface="Router-Light"/>
              <a:cs typeface="Router-Light"/>
            </a:endParaRP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468313" y="5949950"/>
            <a:ext cx="83518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Router-Book" charset="0"/>
                <a:cs typeface="Router-Book" charset="0"/>
              </a:rPr>
              <a:t>Trauma is a sensitive topic </a:t>
            </a:r>
          </a:p>
          <a:p>
            <a:pPr eaLnBrk="1" hangingPunct="1"/>
            <a:r>
              <a:rPr lang="en-US" sz="1800">
                <a:solidFill>
                  <a:srgbClr val="FF0000"/>
                </a:solidFill>
                <a:latin typeface="Router-Book" charset="0"/>
                <a:cs typeface="Router-Book" charset="0"/>
              </a:rPr>
              <a:t>– be respectful of the impact which the session might have on other people</a:t>
            </a:r>
          </a:p>
        </p:txBody>
      </p:sp>
    </p:spTree>
    <p:extLst>
      <p:ext uri="{BB962C8B-B14F-4D97-AF65-F5344CB8AC3E}">
        <p14:creationId xmlns:p14="http://schemas.microsoft.com/office/powerpoint/2010/main" val="199914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776148" y="194054"/>
            <a:ext cx="7796765" cy="899698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GB" sz="4800" dirty="0">
                <a:solidFill>
                  <a:schemeClr val="bg1">
                    <a:lumMod val="85000"/>
                  </a:schemeClr>
                </a:solidFill>
                <a:latin typeface="Router-Book"/>
                <a:cs typeface="Router-Book"/>
              </a:rPr>
              <a:t>Adult Response </a:t>
            </a:r>
            <a:r>
              <a:rPr lang="en-GB" sz="4800" dirty="0" smtClean="0">
                <a:solidFill>
                  <a:schemeClr val="bg1">
                    <a:lumMod val="85000"/>
                  </a:schemeClr>
                </a:solidFill>
                <a:latin typeface="Router-Book"/>
                <a:cs typeface="Router-Book"/>
              </a:rPr>
              <a:t>Checklist</a:t>
            </a:r>
            <a:endParaRPr lang="en-GB" sz="4800" dirty="0">
              <a:solidFill>
                <a:schemeClr val="bg1">
                  <a:lumMod val="85000"/>
                </a:schemeClr>
              </a:solidFill>
              <a:latin typeface="Router-Book"/>
              <a:cs typeface="Router-Book"/>
            </a:endParaRP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120" y="1600200"/>
            <a:ext cx="8820150" cy="478155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2F373A"/>
            </a:solidFill>
          </a:ln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120000"/>
              </a:lnSpc>
              <a:buFont typeface="Wingdings" charset="0"/>
              <a:buNone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uter-Medium"/>
                <a:cs typeface="Router-Medium"/>
              </a:rPr>
              <a:t>In a crisis situation-</a:t>
            </a:r>
          </a:p>
          <a:p>
            <a:pPr marL="609600" indent="-609600" eaLnBrk="1" hangingPunct="1">
              <a:lnSpc>
                <a:spcPct val="120000"/>
              </a:lnSpc>
              <a:buFont typeface="Wingdings" charset="0"/>
              <a:buChar char="ü"/>
            </a:pP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Check 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your emotions</a:t>
            </a:r>
          </a:p>
          <a:p>
            <a:pPr marL="609600" indent="-609600" eaLnBrk="1" hangingPunct="1">
              <a:lnSpc>
                <a:spcPct val="120000"/>
              </a:lnSpc>
              <a:buFont typeface="Wingdings" charset="0"/>
              <a:buChar char="ü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B</a:t>
            </a: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ody 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language is non confrontational</a:t>
            </a:r>
          </a:p>
          <a:p>
            <a:pPr marL="609600" indent="-609600" eaLnBrk="1" hangingPunct="1">
              <a:lnSpc>
                <a:spcPct val="120000"/>
              </a:lnSpc>
              <a:buFont typeface="Wingdings" charset="0"/>
              <a:buChar char="ü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V</a:t>
            </a: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oice 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is low and slow</a:t>
            </a:r>
          </a:p>
          <a:p>
            <a:pPr marL="609600" indent="-609600" eaLnBrk="1" hangingPunct="1">
              <a:lnSpc>
                <a:spcPct val="120000"/>
              </a:lnSpc>
              <a:buFont typeface="Wingdings" charset="0"/>
              <a:buChar char="ü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W</a:t>
            </a: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ords 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are minimal and instructional</a:t>
            </a:r>
          </a:p>
          <a:p>
            <a:pPr marL="609600" indent="-609600" eaLnBrk="1" hangingPunct="1">
              <a:lnSpc>
                <a:spcPct val="120000"/>
              </a:lnSpc>
              <a:buFont typeface="Wingdings" charset="0"/>
              <a:buChar char="ü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The </a:t>
            </a: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student or 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the trigger </a:t>
            </a: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removed</a:t>
            </a:r>
          </a:p>
          <a:p>
            <a:pPr marL="609600" indent="-609600" eaLnBrk="1" hangingPunct="1">
              <a:lnSpc>
                <a:spcPct val="120000"/>
              </a:lnSpc>
              <a:buFont typeface="Wingdings" charset="0"/>
              <a:buChar char="ü"/>
            </a:pP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Adequate 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recovery time </a:t>
            </a: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before reflection (30mins+)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Router-Book"/>
              <a:cs typeface="Router-Book"/>
            </a:endParaRPr>
          </a:p>
          <a:p>
            <a:pPr marL="609600" indent="-609600" eaLnBrk="1" hangingPunct="1">
              <a:lnSpc>
                <a:spcPct val="120000"/>
              </a:lnSpc>
              <a:buFont typeface="Wingdings" charset="0"/>
              <a:buChar char="ü"/>
            </a:pP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Opportunity for reflection with student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Router-Book"/>
              <a:cs typeface="Router-Book"/>
            </a:endParaRPr>
          </a:p>
          <a:p>
            <a:pPr marL="609600" indent="-609600" eaLnBrk="1" hangingPunct="1">
              <a:lnSpc>
                <a:spcPct val="120000"/>
              </a:lnSpc>
              <a:buFont typeface="Wingdings" charset="0"/>
              <a:buChar char="ü"/>
            </a:pP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Opportunity to reflection with colleagues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Router-Book"/>
              <a:cs typeface="Router-Book"/>
            </a:endParaRPr>
          </a:p>
          <a:p>
            <a:pPr marL="609600" indent="-609600" eaLnBrk="1" hangingPunct="1">
              <a:lnSpc>
                <a:spcPct val="120000"/>
              </a:lnSpc>
              <a:buFont typeface="Wingdings" charset="0"/>
              <a:buChar char="ü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Incident is recorded and key adult/s informed</a:t>
            </a:r>
          </a:p>
          <a:p>
            <a:pPr marL="609600" indent="-609600" eaLnBrk="1" hangingPunct="1">
              <a:lnSpc>
                <a:spcPct val="120000"/>
              </a:lnSpc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Router-Book"/>
              <a:cs typeface="Router-Book"/>
            </a:endParaRPr>
          </a:p>
        </p:txBody>
      </p:sp>
    </p:spTree>
    <p:extLst>
      <p:ext uri="{BB962C8B-B14F-4D97-AF65-F5344CB8AC3E}">
        <p14:creationId xmlns:p14="http://schemas.microsoft.com/office/powerpoint/2010/main" val="3449227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28262" y="224138"/>
            <a:ext cx="3805993" cy="2216476"/>
            <a:chOff x="228262" y="224138"/>
            <a:chExt cx="3805993" cy="2216476"/>
          </a:xfrm>
          <a:solidFill>
            <a:schemeClr val="bg1"/>
          </a:solidFill>
        </p:grpSpPr>
        <p:sp>
          <p:nvSpPr>
            <p:cNvPr id="2" name="Rectangle 1"/>
            <p:cNvSpPr/>
            <p:nvPr/>
          </p:nvSpPr>
          <p:spPr>
            <a:xfrm>
              <a:off x="228262" y="224138"/>
              <a:ext cx="3805993" cy="2216476"/>
            </a:xfrm>
            <a:prstGeom prst="rect">
              <a:avLst/>
            </a:prstGeom>
            <a:grpFill/>
            <a:ln w="12700" cmpd="sng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55451" y="353250"/>
              <a:ext cx="3491723" cy="1965047"/>
              <a:chOff x="355451" y="121241"/>
              <a:chExt cx="3491723" cy="1965047"/>
            </a:xfrm>
            <a:grpFill/>
          </p:grpSpPr>
          <p:sp>
            <p:nvSpPr>
              <p:cNvPr id="6" name="TextBox 5"/>
              <p:cNvSpPr txBox="1"/>
              <p:nvPr/>
            </p:nvSpPr>
            <p:spPr bwMode="auto">
              <a:xfrm>
                <a:off x="671847" y="732071"/>
                <a:ext cx="2741164" cy="1354217"/>
              </a:xfrm>
              <a:prstGeom prst="rect">
                <a:avLst/>
              </a:prstGeom>
              <a:grpFill/>
              <a:ln w="25400">
                <a:solidFill>
                  <a:schemeClr val="tx2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  <a:defRPr/>
                </a:pPr>
                <a:r>
                  <a:rPr lang="en-US" dirty="0">
                    <a:solidFill>
                      <a:schemeClr val="accent2">
                        <a:lumMod val="50000"/>
                      </a:schemeClr>
                    </a:solidFill>
                    <a:latin typeface="Router-Book"/>
                    <a:cs typeface="Router-Book"/>
                  </a:rPr>
                  <a:t>I am loved</a:t>
                </a:r>
                <a:endParaRPr lang="en-GB" dirty="0">
                  <a:solidFill>
                    <a:schemeClr val="accent2">
                      <a:lumMod val="50000"/>
                    </a:schemeClr>
                  </a:solidFill>
                  <a:latin typeface="Router-Book"/>
                  <a:cs typeface="Router-Book"/>
                </a:endParaRPr>
              </a:p>
              <a:p>
                <a:pPr>
                  <a:spcAft>
                    <a:spcPts val="600"/>
                  </a:spcAft>
                  <a:defRPr/>
                </a:pPr>
                <a:r>
                  <a:rPr lang="en-US" dirty="0">
                    <a:solidFill>
                      <a:srgbClr val="000090"/>
                    </a:solidFill>
                    <a:latin typeface="Router-Book"/>
                    <a:cs typeface="Router-Book"/>
                  </a:rPr>
                  <a:t>I trust that my needs will be met</a:t>
                </a:r>
                <a:endParaRPr lang="en-GB" dirty="0">
                  <a:solidFill>
                    <a:srgbClr val="000090"/>
                  </a:solidFill>
                  <a:latin typeface="Router-Book"/>
                  <a:cs typeface="Router-Book"/>
                </a:endParaRPr>
              </a:p>
              <a:p>
                <a:pPr>
                  <a:spcAft>
                    <a:spcPts val="600"/>
                  </a:spcAft>
                  <a:defRPr/>
                </a:pPr>
                <a:r>
                  <a:rPr lang="en-US" dirty="0">
                    <a:solidFill>
                      <a:srgbClr val="008040"/>
                    </a:solidFill>
                    <a:latin typeface="Router-Book"/>
                    <a:cs typeface="Router-Book"/>
                  </a:rPr>
                  <a:t>The world is a safe place</a:t>
                </a:r>
                <a:endParaRPr lang="en-GB" dirty="0">
                  <a:solidFill>
                    <a:srgbClr val="008040"/>
                  </a:solidFill>
                  <a:latin typeface="Router-Book"/>
                  <a:cs typeface="Router-Book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55451" y="121241"/>
                <a:ext cx="3491723" cy="523220"/>
              </a:xfrm>
              <a:prstGeom prst="rect">
                <a:avLst/>
              </a:prstGeom>
              <a:grpFill/>
              <a:ln w="38100" cmpd="sng">
                <a:solidFill>
                  <a:srgbClr val="00009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0090"/>
                    </a:solidFill>
                    <a:latin typeface="Router-Medium"/>
                    <a:cs typeface="Router-Medium"/>
                  </a:rPr>
                  <a:t>Secure Attachment</a:t>
                </a:r>
                <a:endParaRPr lang="en-US" sz="2800" dirty="0">
                  <a:solidFill>
                    <a:srgbClr val="000090"/>
                  </a:solidFill>
                  <a:latin typeface="Router-Medium"/>
                  <a:cs typeface="Router-Medium"/>
                </a:endParaRPr>
              </a:p>
            </p:txBody>
          </p:sp>
        </p:grpSp>
      </p:grpSp>
      <p:sp>
        <p:nvSpPr>
          <p:cNvPr id="49" name="TextBox 48"/>
          <p:cNvSpPr txBox="1"/>
          <p:nvPr/>
        </p:nvSpPr>
        <p:spPr>
          <a:xfrm>
            <a:off x="4128782" y="12211"/>
            <a:ext cx="1638910" cy="63094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chemeClr val="bg1">
                    <a:lumMod val="85000"/>
                  </a:schemeClr>
                </a:solidFill>
                <a:latin typeface="Router-Medium"/>
                <a:cs typeface="Router-Medium"/>
              </a:rPr>
              <a:t>RECAP</a:t>
            </a:r>
            <a:endParaRPr lang="en-US" sz="3500" dirty="0">
              <a:solidFill>
                <a:schemeClr val="bg1">
                  <a:lumMod val="85000"/>
                </a:schemeClr>
              </a:solidFill>
              <a:latin typeface="Router-Medium"/>
              <a:cs typeface="Router-Medium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614856" y="683484"/>
            <a:ext cx="5387509" cy="2923010"/>
            <a:chOff x="3614856" y="608772"/>
            <a:chExt cx="5387509" cy="2923010"/>
          </a:xfrm>
        </p:grpSpPr>
        <p:grpSp>
          <p:nvGrpSpPr>
            <p:cNvPr id="13" name="Group 12"/>
            <p:cNvGrpSpPr/>
            <p:nvPr/>
          </p:nvGrpSpPr>
          <p:grpSpPr>
            <a:xfrm>
              <a:off x="4719082" y="608772"/>
              <a:ext cx="4283283" cy="2923010"/>
              <a:chOff x="4719082" y="608772"/>
              <a:chExt cx="4283283" cy="292301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4719082" y="608772"/>
                <a:ext cx="4283283" cy="292301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4834593" y="729379"/>
                <a:ext cx="4063279" cy="2752572"/>
                <a:chOff x="4607491" y="121241"/>
                <a:chExt cx="4063279" cy="2687384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4607491" y="121241"/>
                  <a:ext cx="4063279" cy="954107"/>
                </a:xfrm>
                <a:prstGeom prst="rect">
                  <a:avLst/>
                </a:prstGeom>
                <a:noFill/>
                <a:ln w="38100" cmpd="sng">
                  <a:solidFill>
                    <a:srgbClr val="660066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rgbClr val="660066"/>
                      </a:solidFill>
                      <a:latin typeface="Router-Medium"/>
                      <a:cs typeface="Router-Medium"/>
                    </a:rPr>
                    <a:t>CHRONIC and ACUTE Trauma Experiences</a:t>
                  </a:r>
                  <a:endParaRPr lang="en-US" sz="2800" dirty="0">
                    <a:solidFill>
                      <a:srgbClr val="660066"/>
                    </a:solidFill>
                    <a:latin typeface="Router-Medium"/>
                    <a:cs typeface="Router-Medium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4988303" y="1153469"/>
                  <a:ext cx="1984979" cy="92333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>
                      <a:solidFill>
                        <a:srgbClr val="000090"/>
                      </a:solidFill>
                      <a:latin typeface="Router-Book"/>
                      <a:cs typeface="Router-Book"/>
                    </a:rPr>
                    <a:t>Negatively  effects the developing brain</a:t>
                  </a: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4978670" y="2116128"/>
                  <a:ext cx="3437557" cy="692497"/>
                </a:xfrm>
                <a:prstGeom prst="rect">
                  <a:avLst/>
                </a:prstGeom>
                <a:solidFill>
                  <a:srgbClr val="BFBFBF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 defTabSz="75565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GB" dirty="0">
                      <a:solidFill>
                        <a:srgbClr val="800000"/>
                      </a:solidFill>
                      <a:latin typeface="Router-Book"/>
                      <a:cs typeface="Router-Book"/>
                    </a:rPr>
                    <a:t>E</a:t>
                  </a:r>
                  <a:r>
                    <a:rPr lang="en-GB" dirty="0" smtClean="0">
                      <a:solidFill>
                        <a:srgbClr val="800000"/>
                      </a:solidFill>
                      <a:latin typeface="Router-Book"/>
                      <a:cs typeface="Router-Book"/>
                    </a:rPr>
                    <a:t>motional </a:t>
                  </a:r>
                  <a:r>
                    <a:rPr lang="en-GB" dirty="0">
                      <a:solidFill>
                        <a:srgbClr val="800000"/>
                      </a:solidFill>
                      <a:latin typeface="Router-Book"/>
                      <a:cs typeface="Router-Book"/>
                    </a:rPr>
                    <a:t>defence strategies </a:t>
                  </a:r>
                </a:p>
                <a:p>
                  <a:pPr algn="ctr" defTabSz="75565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GB" dirty="0" smtClean="0">
                      <a:solidFill>
                        <a:srgbClr val="800000"/>
                      </a:solidFill>
                      <a:latin typeface="Router-Book"/>
                      <a:cs typeface="Router-Book"/>
                    </a:rPr>
                    <a:t>Impulsive </a:t>
                  </a:r>
                  <a:r>
                    <a:rPr lang="en-GB" dirty="0">
                      <a:solidFill>
                        <a:srgbClr val="800000"/>
                      </a:solidFill>
                      <a:latin typeface="Router-Book"/>
                      <a:cs typeface="Router-Book"/>
                    </a:rPr>
                    <a:t>responses to </a:t>
                  </a:r>
                  <a:r>
                    <a:rPr lang="en-GB" dirty="0" smtClean="0">
                      <a:solidFill>
                        <a:srgbClr val="800000"/>
                      </a:solidFill>
                      <a:latin typeface="Router-Book"/>
                      <a:cs typeface="Router-Book"/>
                    </a:rPr>
                    <a:t>stress</a:t>
                  </a:r>
                  <a:endParaRPr lang="en-GB" dirty="0">
                    <a:solidFill>
                      <a:srgbClr val="800000"/>
                    </a:solidFill>
                    <a:latin typeface="Router-Book"/>
                    <a:cs typeface="Router-Book"/>
                  </a:endParaRPr>
                </a:p>
              </p:txBody>
            </p:sp>
            <p:grpSp>
              <p:nvGrpSpPr>
                <p:cNvPr id="26" name="Group 7"/>
                <p:cNvGrpSpPr>
                  <a:grpSpLocks/>
                </p:cNvGrpSpPr>
                <p:nvPr/>
              </p:nvGrpSpPr>
              <p:grpSpPr bwMode="auto">
                <a:xfrm>
                  <a:off x="7013382" y="1181440"/>
                  <a:ext cx="1366209" cy="895359"/>
                  <a:chOff x="11731" y="620688"/>
                  <a:chExt cx="9144000" cy="5327904"/>
                </a:xfrm>
              </p:grpSpPr>
              <p:pic>
                <p:nvPicPr>
                  <p:cNvPr id="27" name="Picture 3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731" y="620688"/>
                    <a:ext cx="9144000" cy="53279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8" name="Rectangle 27"/>
                  <p:cNvSpPr/>
                  <p:nvPr/>
                </p:nvSpPr>
                <p:spPr>
                  <a:xfrm>
                    <a:off x="18471" y="1341096"/>
                    <a:ext cx="1260312" cy="2088662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7883624" y="1341096"/>
                    <a:ext cx="1260312" cy="2088662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</p:grpSp>
        </p:grpSp>
        <p:cxnSp>
          <p:nvCxnSpPr>
            <p:cNvPr id="38" name="Straight Arrow Connector 37"/>
            <p:cNvCxnSpPr/>
            <p:nvPr/>
          </p:nvCxnSpPr>
          <p:spPr>
            <a:xfrm>
              <a:off x="3614856" y="1392054"/>
              <a:ext cx="1392209" cy="744870"/>
            </a:xfrm>
            <a:prstGeom prst="straightConnector1">
              <a:avLst/>
            </a:prstGeom>
            <a:ln w="76200" cmpd="sng"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007065" y="3481951"/>
            <a:ext cx="3995300" cy="2531727"/>
            <a:chOff x="5007065" y="3481951"/>
            <a:chExt cx="3995300" cy="2531727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5007065" y="3481951"/>
              <a:ext cx="1086899" cy="726862"/>
            </a:xfrm>
            <a:prstGeom prst="straightConnector1">
              <a:avLst/>
            </a:prstGeom>
            <a:ln w="76200" cmpd="sng"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6093964" y="3797202"/>
              <a:ext cx="2908401" cy="2216476"/>
              <a:chOff x="6093964" y="3797202"/>
              <a:chExt cx="2908401" cy="2216476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6093964" y="3797202"/>
                <a:ext cx="2908401" cy="2216476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6200154" y="3904217"/>
                <a:ext cx="2705433" cy="1942875"/>
                <a:chOff x="5965337" y="3100881"/>
                <a:chExt cx="2705433" cy="1942875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5965337" y="3100881"/>
                  <a:ext cx="2705433" cy="954107"/>
                </a:xfrm>
                <a:prstGeom prst="rect">
                  <a:avLst/>
                </a:prstGeom>
                <a:noFill/>
                <a:ln w="38100">
                  <a:solidFill>
                    <a:schemeClr val="accent2">
                      <a:lumMod val="50000"/>
                    </a:schemeClr>
                  </a:solidFill>
                </a:ln>
              </p:spPr>
              <p:txBody>
                <a:bodyPr wrap="square" anchor="ctr">
                  <a:spAutoFit/>
                </a:bodyPr>
                <a:lstStyle/>
                <a:p>
                  <a:pPr algn="ctr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2800" dirty="0" smtClean="0">
                      <a:solidFill>
                        <a:srgbClr val="800000"/>
                      </a:solidFill>
                      <a:latin typeface="Router-Medium"/>
                      <a:cs typeface="Router-Medium"/>
                    </a:rPr>
                    <a:t>Affect </a:t>
                  </a:r>
                  <a:r>
                    <a:rPr lang="en-GB" sz="2800" dirty="0">
                      <a:solidFill>
                        <a:srgbClr val="800000"/>
                      </a:solidFill>
                      <a:latin typeface="Router-Medium"/>
                      <a:cs typeface="Router-Medium"/>
                    </a:rPr>
                    <a:t>Dysregulation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6531389" y="4643646"/>
                  <a:ext cx="1846440" cy="400110"/>
                </a:xfrm>
                <a:prstGeom prst="rect">
                  <a:avLst/>
                </a:prstGeom>
                <a:solidFill>
                  <a:srgbClr val="660066"/>
                </a:solidFill>
                <a:ln w="25400">
                  <a:solidFill>
                    <a:schemeClr val="tx2">
                      <a:lumMod val="75000"/>
                    </a:schemeClr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GB" sz="2000" dirty="0" smtClean="0">
                      <a:solidFill>
                        <a:srgbClr val="D9D9D9"/>
                      </a:solidFill>
                      <a:latin typeface="Router-Book"/>
                      <a:cs typeface="Router-Book"/>
                    </a:rPr>
                    <a:t>Hyper-Arousal</a:t>
                  </a:r>
                  <a:endParaRPr lang="en-GB" sz="2000" dirty="0">
                    <a:solidFill>
                      <a:srgbClr val="D9D9D9"/>
                    </a:solidFill>
                    <a:latin typeface="Router-Book"/>
                    <a:cs typeface="Router-Book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531389" y="4131197"/>
                  <a:ext cx="1812622" cy="400110"/>
                </a:xfrm>
                <a:prstGeom prst="rect">
                  <a:avLst/>
                </a:prstGeom>
                <a:solidFill>
                  <a:srgbClr val="000090"/>
                </a:solidFill>
                <a:ln w="25400">
                  <a:solidFill>
                    <a:schemeClr val="tx2">
                      <a:lumMod val="75000"/>
                    </a:schemeClr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GB" sz="2000" dirty="0" smtClean="0">
                      <a:solidFill>
                        <a:srgbClr val="D9D9D9"/>
                      </a:solidFill>
                      <a:latin typeface="Router-Book"/>
                      <a:cs typeface="Router-Book"/>
                    </a:rPr>
                    <a:t>Disassociation</a:t>
                  </a:r>
                  <a:endParaRPr lang="en-GB" sz="2000" dirty="0">
                    <a:solidFill>
                      <a:srgbClr val="D9D9D9"/>
                    </a:solidFill>
                    <a:latin typeface="Router-Book"/>
                    <a:cs typeface="Router-Book"/>
                  </a:endParaRPr>
                </a:p>
              </p:txBody>
            </p:sp>
          </p:grpSp>
        </p:grpSp>
      </p:grpSp>
      <p:grpSp>
        <p:nvGrpSpPr>
          <p:cNvPr id="44" name="Group 43"/>
          <p:cNvGrpSpPr/>
          <p:nvPr/>
        </p:nvGrpSpPr>
        <p:grpSpPr>
          <a:xfrm>
            <a:off x="62255" y="4998174"/>
            <a:ext cx="7367541" cy="1834922"/>
            <a:chOff x="62255" y="4998174"/>
            <a:chExt cx="7367541" cy="1834922"/>
          </a:xfrm>
        </p:grpSpPr>
        <p:pic>
          <p:nvPicPr>
            <p:cNvPr id="18" name="Picture 17" descr="Screen Shot 2017-03-19 at 15.33.18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2797" y="5033516"/>
              <a:ext cx="4417150" cy="1799580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</p:pic>
        <p:sp>
          <p:nvSpPr>
            <p:cNvPr id="50" name="TextBox 49"/>
            <p:cNvSpPr txBox="1"/>
            <p:nvPr/>
          </p:nvSpPr>
          <p:spPr>
            <a:xfrm>
              <a:off x="119545" y="6260873"/>
              <a:ext cx="2787943" cy="461665"/>
            </a:xfrm>
            <a:prstGeom prst="rect">
              <a:avLst/>
            </a:prstGeom>
            <a:solidFill>
              <a:srgbClr val="FFFFFF"/>
            </a:solidFill>
            <a:ln w="38100" cmpd="sng">
              <a:solidFill>
                <a:srgbClr val="008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8000"/>
                  </a:solidFill>
                  <a:latin typeface="Router-Medium"/>
                  <a:cs typeface="Router-Medium"/>
                </a:rPr>
                <a:t>School Challenges</a:t>
              </a:r>
              <a:endParaRPr lang="en-US" sz="2400" dirty="0">
                <a:solidFill>
                  <a:srgbClr val="008000"/>
                </a:solidFill>
                <a:latin typeface="Router-Medium"/>
                <a:cs typeface="Router-Medium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2255" y="4998174"/>
              <a:ext cx="5805045" cy="1834922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5628035" y="6013678"/>
              <a:ext cx="1801761" cy="494782"/>
            </a:xfrm>
            <a:prstGeom prst="straightConnector1">
              <a:avLst/>
            </a:prstGeom>
            <a:ln w="76200" cmpd="sng"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146955" y="2641847"/>
            <a:ext cx="4086523" cy="3291459"/>
            <a:chOff x="146955" y="2641847"/>
            <a:chExt cx="4086523" cy="3291459"/>
          </a:xfrm>
        </p:grpSpPr>
        <p:grpSp>
          <p:nvGrpSpPr>
            <p:cNvPr id="19" name="Group 18"/>
            <p:cNvGrpSpPr/>
            <p:nvPr/>
          </p:nvGrpSpPr>
          <p:grpSpPr>
            <a:xfrm>
              <a:off x="146955" y="2641847"/>
              <a:ext cx="4086523" cy="2292685"/>
              <a:chOff x="146955" y="2641847"/>
              <a:chExt cx="4086523" cy="2292685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46956" y="2641847"/>
                <a:ext cx="4086522" cy="2292685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146955" y="2712510"/>
                <a:ext cx="3887300" cy="2214448"/>
                <a:chOff x="57290" y="2464157"/>
                <a:chExt cx="3887300" cy="2214448"/>
              </a:xfrm>
            </p:grpSpPr>
            <p:pic>
              <p:nvPicPr>
                <p:cNvPr id="22" name="Picture 21" descr="Screen Shot 2017-03-19 at 15.35.29.png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290" y="3233598"/>
                  <a:ext cx="3887300" cy="1445007"/>
                </a:xfrm>
                <a:prstGeom prst="rect">
                  <a:avLst/>
                </a:prstGeom>
              </p:spPr>
            </p:pic>
            <p:sp>
              <p:nvSpPr>
                <p:cNvPr id="25" name="TextBox 24"/>
                <p:cNvSpPr txBox="1"/>
                <p:nvPr/>
              </p:nvSpPr>
              <p:spPr>
                <a:xfrm>
                  <a:off x="228262" y="2464157"/>
                  <a:ext cx="3386594" cy="769441"/>
                </a:xfrm>
                <a:prstGeom prst="rect">
                  <a:avLst/>
                </a:prstGeom>
                <a:noFill/>
                <a:ln w="38100" cmpd="sng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err="1" smtClean="0">
                      <a:latin typeface="Router-Medium"/>
                      <a:cs typeface="Router-Medium"/>
                    </a:rPr>
                    <a:t>Behaviour</a:t>
                  </a:r>
                  <a:r>
                    <a:rPr lang="en-US" sz="2200" dirty="0" smtClean="0">
                      <a:latin typeface="Router-Medium"/>
                      <a:cs typeface="Router-Medium"/>
                    </a:rPr>
                    <a:t> is a language of communication</a:t>
                  </a:r>
                  <a:endParaRPr lang="en-US" sz="2200" dirty="0">
                    <a:latin typeface="Router-Medium"/>
                    <a:cs typeface="Router-Medium"/>
                  </a:endParaRPr>
                </a:p>
              </p:txBody>
            </p:sp>
          </p:grpSp>
        </p:grpSp>
        <p:cxnSp>
          <p:nvCxnSpPr>
            <p:cNvPr id="43" name="Straight Arrow Connector 42"/>
            <p:cNvCxnSpPr>
              <a:stCxn id="18" idx="1"/>
            </p:cNvCxnSpPr>
            <p:nvPr/>
          </p:nvCxnSpPr>
          <p:spPr>
            <a:xfrm flipH="1" flipV="1">
              <a:off x="846696" y="4858324"/>
              <a:ext cx="566101" cy="1074982"/>
            </a:xfrm>
            <a:prstGeom prst="straightConnector1">
              <a:avLst/>
            </a:prstGeom>
            <a:ln w="76200" cmpd="sng"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6155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6370" y="946881"/>
            <a:ext cx="8577491" cy="7694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660066"/>
                </a:solidFill>
                <a:latin typeface="Router-Book"/>
                <a:cs typeface="Router-Book"/>
              </a:rPr>
              <a:t>If</a:t>
            </a:r>
            <a:r>
              <a:rPr lang="is-IS" sz="2400" dirty="0" smtClean="0">
                <a:solidFill>
                  <a:srgbClr val="660066"/>
                </a:solidFill>
                <a:latin typeface="Router-Book"/>
                <a:cs typeface="Router-Book"/>
              </a:rPr>
              <a:t>….....</a:t>
            </a:r>
            <a:r>
              <a:rPr lang="en-GB" sz="2400" dirty="0" smtClean="0">
                <a:solidFill>
                  <a:srgbClr val="660066"/>
                </a:solidFill>
                <a:latin typeface="Router-Book"/>
                <a:cs typeface="Router-Book"/>
              </a:rPr>
              <a:t>Behaviour </a:t>
            </a:r>
            <a:r>
              <a:rPr lang="en-GB" sz="2400" dirty="0">
                <a:solidFill>
                  <a:srgbClr val="660066"/>
                </a:solidFill>
                <a:latin typeface="Router-Book"/>
                <a:cs typeface="Router-Book"/>
              </a:rPr>
              <a:t>is a Language of Communication:</a:t>
            </a:r>
          </a:p>
          <a:p>
            <a:pPr marL="342900" indent="-342900">
              <a:buFont typeface="Arial"/>
              <a:buChar char="•"/>
            </a:pPr>
            <a:r>
              <a:rPr lang="en-GB" sz="2000" dirty="0" smtClean="0">
                <a:solidFill>
                  <a:srgbClr val="660066"/>
                </a:solidFill>
                <a:latin typeface="Router-Book"/>
                <a:cs typeface="Router-Book"/>
              </a:rPr>
              <a:t>How can you tell when it is an indicator of historic trauma experiences?</a:t>
            </a:r>
            <a:endParaRPr lang="en-GB" sz="2000" dirty="0">
              <a:solidFill>
                <a:srgbClr val="660066"/>
              </a:solidFill>
              <a:latin typeface="Router-Book"/>
              <a:cs typeface="Router-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308" y="2860649"/>
            <a:ext cx="887139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90"/>
                </a:solidFill>
                <a:latin typeface="Router-Book"/>
                <a:cs typeface="Router-Book"/>
              </a:rPr>
              <a:t>What are the implications of this when we encounter </a:t>
            </a:r>
            <a:r>
              <a:rPr lang="en-GB" sz="2000" dirty="0" err="1" smtClean="0">
                <a:solidFill>
                  <a:srgbClr val="000090"/>
                </a:solidFill>
                <a:latin typeface="Router-Book"/>
                <a:cs typeface="Router-Book"/>
              </a:rPr>
              <a:t>dysregualted</a:t>
            </a:r>
            <a:r>
              <a:rPr lang="en-GB" sz="2000" dirty="0" smtClean="0">
                <a:solidFill>
                  <a:srgbClr val="000090"/>
                </a:solidFill>
                <a:latin typeface="Router-Book"/>
                <a:cs typeface="Router-Book"/>
              </a:rPr>
              <a:t> behaviour?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9052" y="1922042"/>
            <a:ext cx="7796814" cy="707886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660066"/>
                </a:solidFill>
                <a:latin typeface="Router-Book"/>
                <a:cs typeface="Router-Book"/>
              </a:rPr>
              <a:t>Can you know if a child’s </a:t>
            </a:r>
            <a:r>
              <a:rPr lang="en-GB" sz="2000" i="1" dirty="0" err="1" smtClean="0">
                <a:solidFill>
                  <a:srgbClr val="660066"/>
                </a:solidFill>
                <a:latin typeface="Router-Book"/>
                <a:cs typeface="Router-Book"/>
              </a:rPr>
              <a:t>dysregulated</a:t>
            </a:r>
            <a:r>
              <a:rPr lang="en-GB" sz="2000" i="1" dirty="0" smtClean="0">
                <a:solidFill>
                  <a:srgbClr val="660066"/>
                </a:solidFill>
                <a:latin typeface="Router-Book"/>
                <a:cs typeface="Router-Book"/>
              </a:rPr>
              <a:t> behaviour is linked to physiological or psychological impacts of trauma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4493" y="114185"/>
            <a:ext cx="2990664" cy="646331"/>
          </a:xfrm>
          <a:prstGeom prst="rect">
            <a:avLst/>
          </a:prstGeom>
          <a:solidFill>
            <a:srgbClr val="660066"/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Router-Medium"/>
                <a:cs typeface="Router-Medium"/>
              </a:rPr>
              <a:t>Identifcation</a:t>
            </a:r>
            <a:endParaRPr lang="en-US" sz="3600" dirty="0">
              <a:solidFill>
                <a:schemeClr val="bg1"/>
              </a:solidFill>
              <a:latin typeface="Router-Medium"/>
              <a:cs typeface="Router-Medium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7160" y="4059388"/>
            <a:ext cx="8984545" cy="2639848"/>
            <a:chOff x="87160" y="4059388"/>
            <a:chExt cx="8984545" cy="2639848"/>
          </a:xfrm>
        </p:grpSpPr>
        <p:sp>
          <p:nvSpPr>
            <p:cNvPr id="6" name="Rectangle 5"/>
            <p:cNvSpPr/>
            <p:nvPr/>
          </p:nvSpPr>
          <p:spPr>
            <a:xfrm>
              <a:off x="87160" y="4059388"/>
              <a:ext cx="8984545" cy="2639848"/>
            </a:xfrm>
            <a:prstGeom prst="rect">
              <a:avLst/>
            </a:prstGeom>
            <a:solidFill>
              <a:srgbClr val="BFBFBF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181815" y="4183910"/>
              <a:ext cx="8799399" cy="2428161"/>
              <a:chOff x="26041" y="3429000"/>
              <a:chExt cx="9088963" cy="2371526"/>
            </a:xfrm>
          </p:grpSpPr>
          <p:grpSp>
            <p:nvGrpSpPr>
              <p:cNvPr id="9" name="Group 7"/>
              <p:cNvGrpSpPr>
                <a:grpSpLocks/>
              </p:cNvGrpSpPr>
              <p:nvPr/>
            </p:nvGrpSpPr>
            <p:grpSpPr bwMode="auto">
              <a:xfrm>
                <a:off x="26041" y="3429000"/>
                <a:ext cx="4192936" cy="2371526"/>
                <a:chOff x="631798" y="1628800"/>
                <a:chExt cx="7796682" cy="4464318"/>
              </a:xfrm>
            </p:grpSpPr>
            <p:grpSp>
              <p:nvGrpSpPr>
                <p:cNvPr id="11" name="Group 2"/>
                <p:cNvGrpSpPr>
                  <a:grpSpLocks/>
                </p:cNvGrpSpPr>
                <p:nvPr/>
              </p:nvGrpSpPr>
              <p:grpSpPr bwMode="auto">
                <a:xfrm>
                  <a:off x="899592" y="1628800"/>
                  <a:ext cx="7252918" cy="4464318"/>
                  <a:chOff x="900113" y="1844675"/>
                  <a:chExt cx="6032241" cy="3744913"/>
                </a:xfrm>
              </p:grpSpPr>
              <p:sp>
                <p:nvSpPr>
                  <p:cNvPr id="14" name="Oval 13"/>
                  <p:cNvSpPr/>
                  <p:nvPr/>
                </p:nvSpPr>
                <p:spPr>
                  <a:xfrm>
                    <a:off x="900818" y="1844675"/>
                    <a:ext cx="3815464" cy="3744913"/>
                  </a:xfrm>
                  <a:prstGeom prst="ellipse">
                    <a:avLst/>
                  </a:prstGeom>
                  <a:solidFill>
                    <a:schemeClr val="accent1">
                      <a:alpha val="9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n-GB" sz="4000" dirty="0" smtClean="0">
                        <a:latin typeface="Router-Book"/>
                        <a:cs typeface="Router-Book"/>
                      </a:rPr>
                      <a:t>                          </a:t>
                    </a:r>
                    <a:endParaRPr lang="en-GB" sz="4000" dirty="0">
                      <a:latin typeface="Router-Book"/>
                      <a:cs typeface="Router-Book"/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3115457" y="1844675"/>
                    <a:ext cx="3808097" cy="3744913"/>
                  </a:xfrm>
                  <a:prstGeom prst="ellipse">
                    <a:avLst/>
                  </a:prstGeom>
                  <a:solidFill>
                    <a:srgbClr val="CD1C3A">
                      <a:alpha val="68000"/>
                    </a:srgb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r">
                      <a:defRPr/>
                    </a:pPr>
                    <a:r>
                      <a:rPr lang="en-GB" sz="2400" dirty="0" smtClean="0">
                        <a:latin typeface="Router-Book"/>
                        <a:cs typeface="Router-Book"/>
                      </a:rPr>
                      <a:t>                </a:t>
                    </a:r>
                    <a:endParaRPr lang="en-GB" sz="2400" dirty="0">
                      <a:latin typeface="Router-Book"/>
                      <a:cs typeface="Router-Book"/>
                    </a:endParaRPr>
                  </a:p>
                </p:txBody>
              </p:sp>
            </p:grpSp>
            <p:sp>
              <p:nvSpPr>
                <p:cNvPr id="12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5332134" y="3255432"/>
                  <a:ext cx="3096346" cy="9619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GB" sz="1400" dirty="0">
                      <a:solidFill>
                        <a:schemeClr val="bg1"/>
                      </a:solidFill>
                      <a:latin typeface="Router-Book" charset="0"/>
                      <a:cs typeface="Router-Book" charset="0"/>
                    </a:rPr>
                    <a:t>DYSREGULATED</a:t>
                  </a:r>
                </a:p>
                <a:p>
                  <a:pPr algn="ctr" eaLnBrk="1" hangingPunct="1"/>
                  <a:r>
                    <a:rPr lang="en-GB" sz="1400" dirty="0">
                      <a:solidFill>
                        <a:schemeClr val="bg1"/>
                      </a:solidFill>
                      <a:latin typeface="Router-Book" charset="0"/>
                      <a:cs typeface="Router-Book" charset="0"/>
                    </a:rPr>
                    <a:t>BEHAVIOURS</a:t>
                  </a:r>
                </a:p>
              </p:txBody>
            </p:sp>
            <p:sp>
              <p:nvSpPr>
                <p:cNvPr id="13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631798" y="3212974"/>
                  <a:ext cx="2520283" cy="9619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n-GB" sz="1400" dirty="0">
                      <a:solidFill>
                        <a:srgbClr val="FFFFFF"/>
                      </a:solidFill>
                      <a:latin typeface="Router-Book" charset="0"/>
                      <a:cs typeface="Router-Book" charset="0"/>
                    </a:rPr>
                    <a:t>NEGLECT</a:t>
                  </a:r>
                </a:p>
                <a:p>
                  <a:pPr algn="ctr" eaLnBrk="1" hangingPunct="1"/>
                  <a:r>
                    <a:rPr lang="en-GB" sz="1400" dirty="0">
                      <a:solidFill>
                        <a:srgbClr val="FFFFFF"/>
                      </a:solidFill>
                      <a:latin typeface="Router-Book" charset="0"/>
                      <a:cs typeface="Router-Book" charset="0"/>
                    </a:rPr>
                    <a:t>&amp; TRAUMA</a:t>
                  </a:r>
                </a:p>
              </p:txBody>
            </p:sp>
          </p:grpSp>
          <p:sp>
            <p:nvSpPr>
              <p:cNvPr id="10" name="TextBox 11"/>
              <p:cNvSpPr txBox="1">
                <a:spLocks noChangeArrowheads="1"/>
              </p:cNvSpPr>
              <p:nvPr/>
            </p:nvSpPr>
            <p:spPr bwMode="auto">
              <a:xfrm>
                <a:off x="4290468" y="4221088"/>
                <a:ext cx="4824536" cy="1292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GB" sz="1600" i="1" dirty="0">
                    <a:latin typeface="Router-Book" charset="0"/>
                    <a:cs typeface="Router-Book" charset="0"/>
                  </a:rPr>
                  <a:t>“Understanding the experience of the abused and neglected child assists us to develop compassion, patience and empathy. </a:t>
                </a:r>
                <a:endParaRPr lang="en-GB" sz="1600" i="1" dirty="0" smtClean="0">
                  <a:latin typeface="Router-Book" charset="0"/>
                  <a:cs typeface="Router-Book" charset="0"/>
                </a:endParaRPr>
              </a:p>
              <a:p>
                <a:pPr eaLnBrk="1" hangingPunct="1"/>
                <a:r>
                  <a:rPr lang="en-GB" sz="1600" i="1" dirty="0" smtClean="0">
                    <a:latin typeface="Router-Book" charset="0"/>
                    <a:cs typeface="Router-Book" charset="0"/>
                  </a:rPr>
                  <a:t>It </a:t>
                </a:r>
                <a:r>
                  <a:rPr lang="en-GB" sz="1600" i="1" dirty="0">
                    <a:latin typeface="Router-Book" charset="0"/>
                    <a:cs typeface="Router-Book" charset="0"/>
                  </a:rPr>
                  <a:t>is a key intervention in itself”</a:t>
                </a:r>
                <a:r>
                  <a:rPr lang="en-GB" altLang="ja-JP" sz="1600" dirty="0">
                    <a:latin typeface="Router-Book" charset="0"/>
                    <a:cs typeface="Router-Book" charset="0"/>
                  </a:rPr>
                  <a:t>				Calmer Classrooms (</a:t>
                </a:r>
                <a:r>
                  <a:rPr lang="en-GB" altLang="ja-JP" sz="1600" dirty="0" smtClean="0">
                    <a:latin typeface="Router-Book" charset="0"/>
                    <a:cs typeface="Router-Book" charset="0"/>
                  </a:rPr>
                  <a:t>2007  )</a:t>
                </a:r>
                <a:endParaRPr lang="en-GB" sz="1600" dirty="0">
                  <a:latin typeface="Router-Book" charset="0"/>
                  <a:cs typeface="Router-Book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49977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782" y="899284"/>
            <a:ext cx="8577491" cy="8309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660066"/>
                </a:solidFill>
                <a:latin typeface="Router-Book"/>
                <a:cs typeface="Router-Book"/>
              </a:rPr>
              <a:t>You come across a student who is confrontational and distressed – what are the positive outcomes you can aim for?</a:t>
            </a:r>
            <a:endParaRPr lang="en-GB" sz="2000" dirty="0">
              <a:solidFill>
                <a:srgbClr val="660066"/>
              </a:solidFill>
              <a:latin typeface="Router-Book"/>
              <a:cs typeface="Router-Boo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53" y="1835926"/>
            <a:ext cx="9007594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800000"/>
                </a:solidFill>
                <a:latin typeface="Router-Book"/>
                <a:cs typeface="Router-Book"/>
              </a:rPr>
              <a:t>De-escalate - </a:t>
            </a:r>
            <a:r>
              <a:rPr lang="en-US" sz="3200" dirty="0" err="1" smtClean="0">
                <a:solidFill>
                  <a:srgbClr val="800000"/>
                </a:solidFill>
                <a:latin typeface="Router-Book"/>
                <a:cs typeface="Router-Book"/>
              </a:rPr>
              <a:t>minimise</a:t>
            </a:r>
            <a:r>
              <a:rPr lang="en-US" sz="3200" dirty="0" smtClean="0">
                <a:solidFill>
                  <a:srgbClr val="800000"/>
                </a:solidFill>
                <a:latin typeface="Router-Book"/>
                <a:cs typeface="Router-Book"/>
              </a:rPr>
              <a:t> negative impacts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800000"/>
                </a:solidFill>
                <a:latin typeface="Router-Book"/>
                <a:cs typeface="Router-Book"/>
              </a:rPr>
              <a:t>Prevent further </a:t>
            </a:r>
            <a:r>
              <a:rPr lang="en-US" sz="3200" dirty="0" err="1" smtClean="0">
                <a:solidFill>
                  <a:srgbClr val="800000"/>
                </a:solidFill>
                <a:latin typeface="Router-Book"/>
                <a:cs typeface="Router-Book"/>
              </a:rPr>
              <a:t>traumatisation</a:t>
            </a:r>
            <a:endParaRPr lang="en-US" sz="3200" dirty="0" smtClean="0">
              <a:solidFill>
                <a:srgbClr val="800000"/>
              </a:solidFill>
              <a:latin typeface="Router-Book"/>
              <a:cs typeface="Router-Book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800000"/>
                </a:solidFill>
                <a:latin typeface="Router-Book"/>
                <a:cs typeface="Router-Book"/>
              </a:rPr>
              <a:t>Create a model for student to use in the future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592" y="62875"/>
            <a:ext cx="6941897" cy="707886"/>
          </a:xfrm>
          <a:prstGeom prst="rect">
            <a:avLst/>
          </a:prstGeom>
          <a:solidFill>
            <a:srgbClr val="800000"/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  <a:latin typeface="Router-Medium"/>
                <a:cs typeface="Router-Medium"/>
              </a:rPr>
              <a:t>Start with positive outcomes</a:t>
            </a:r>
            <a:endParaRPr lang="en-US" sz="4000" dirty="0">
              <a:solidFill>
                <a:schemeClr val="bg1">
                  <a:lumMod val="85000"/>
                </a:schemeClr>
              </a:solidFill>
              <a:latin typeface="Router-Medium"/>
              <a:cs typeface="Router-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57576" y="3569811"/>
            <a:ext cx="21745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Router-Medium"/>
                <a:cs typeface="Router-Medium"/>
                <a:hlinkClick r:id="rId3"/>
              </a:rPr>
              <a:t>Watch this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53" y="4181607"/>
            <a:ext cx="8674119" cy="35394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700" i="1" dirty="0" smtClean="0">
                <a:solidFill>
                  <a:srgbClr val="174E15"/>
                </a:solidFill>
                <a:latin typeface="Router-Book"/>
                <a:cs typeface="Router-Book"/>
              </a:rPr>
              <a:t>How is this relevant to the work we do with young people who have experienced trauma?</a:t>
            </a:r>
            <a:endParaRPr lang="en-US" sz="1700" i="1" dirty="0">
              <a:solidFill>
                <a:srgbClr val="174E15"/>
              </a:solidFill>
              <a:latin typeface="Router-Book"/>
              <a:cs typeface="Router-Boo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984" y="4795897"/>
            <a:ext cx="868429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800000"/>
                </a:solidFill>
                <a:latin typeface="Router-Book"/>
                <a:cs typeface="Router-Book"/>
              </a:rPr>
              <a:t>Re</a:t>
            </a:r>
            <a:r>
              <a:rPr lang="en-US" sz="3200" dirty="0">
                <a:solidFill>
                  <a:srgbClr val="800000"/>
                </a:solidFill>
                <a:latin typeface="Router-Book"/>
                <a:cs typeface="Router-Book"/>
              </a:rPr>
              <a:t>-secure </a:t>
            </a:r>
            <a:r>
              <a:rPr lang="en-US" sz="3200" dirty="0" smtClean="0">
                <a:solidFill>
                  <a:srgbClr val="800000"/>
                </a:solidFill>
                <a:latin typeface="Router-Book"/>
                <a:cs typeface="Router-Book"/>
              </a:rPr>
              <a:t>attachment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800000"/>
                </a:solidFill>
                <a:latin typeface="Router-Book"/>
                <a:cs typeface="Router-Book"/>
              </a:rPr>
              <a:t>Repair the physiological damage done to developing </a:t>
            </a:r>
            <a:r>
              <a:rPr lang="en-US" sz="3200" dirty="0" smtClean="0">
                <a:solidFill>
                  <a:srgbClr val="800000"/>
                </a:solidFill>
                <a:latin typeface="Router-Book"/>
                <a:cs typeface="Router-Book"/>
              </a:rPr>
              <a:t>brains</a:t>
            </a:r>
            <a:endParaRPr lang="en-US" sz="3200" dirty="0">
              <a:solidFill>
                <a:srgbClr val="800000"/>
              </a:solidFill>
              <a:latin typeface="Router-Book"/>
              <a:cs typeface="Router-Book"/>
            </a:endParaRPr>
          </a:p>
        </p:txBody>
      </p:sp>
    </p:spTree>
    <p:extLst>
      <p:ext uri="{BB962C8B-B14F-4D97-AF65-F5344CB8AC3E}">
        <p14:creationId xmlns:p14="http://schemas.microsoft.com/office/powerpoint/2010/main" val="3677834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489" y="1696178"/>
            <a:ext cx="8458732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632523"/>
                </a:solidFill>
                <a:latin typeface="Router-Medium"/>
                <a:cs typeface="Router-Medium"/>
              </a:rPr>
              <a:t>Behaviour is a </a:t>
            </a:r>
            <a:r>
              <a:rPr lang="en-GB" u="sng" dirty="0">
                <a:solidFill>
                  <a:srgbClr val="632523"/>
                </a:solidFill>
                <a:latin typeface="Router-Medium"/>
                <a:cs typeface="Router-Medium"/>
              </a:rPr>
              <a:t>2-way</a:t>
            </a:r>
            <a:r>
              <a:rPr lang="en-GB" dirty="0">
                <a:solidFill>
                  <a:srgbClr val="632523"/>
                </a:solidFill>
                <a:latin typeface="Router-Medium"/>
                <a:cs typeface="Router-Medium"/>
              </a:rPr>
              <a:t> Language of Communication</a:t>
            </a:r>
          </a:p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Router-Book"/>
                <a:cs typeface="Router-Book"/>
              </a:rPr>
              <a:t>Dealing with dysregulated behaviour is distressing </a:t>
            </a:r>
            <a:endParaRPr lang="en-GB" dirty="0" smtClean="0">
              <a:solidFill>
                <a:schemeClr val="accent5">
                  <a:lumMod val="50000"/>
                </a:schemeClr>
              </a:solidFill>
              <a:latin typeface="Router-Book"/>
              <a:cs typeface="Router-Book"/>
            </a:endParaRPr>
          </a:p>
          <a:p>
            <a:pPr marL="742950" lvl="1" indent="-285750">
              <a:buFont typeface="Courier New"/>
              <a:buChar char="o"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What feelings can it prompt?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Router-Book"/>
              <a:cs typeface="Router-Book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Router-Book"/>
                <a:cs typeface="Router-Book"/>
              </a:rPr>
              <a:t>Your behaviour will be ‘read’ and ‘interpreted’ by a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Router-Book"/>
                <a:cs typeface="Router-Book"/>
              </a:rPr>
              <a:t>dysregulated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Router-Book"/>
                <a:cs typeface="Router-Book"/>
              </a:rPr>
              <a:t>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Router-Book"/>
                <a:cs typeface="Router-Book"/>
              </a:rPr>
              <a:t>student</a:t>
            </a:r>
          </a:p>
          <a:p>
            <a:pPr marL="742950" lvl="1" indent="-285750">
              <a:buFont typeface="Courier New"/>
              <a:buChar char="o"/>
            </a:pPr>
            <a:r>
              <a:rPr lang="en-GB" dirty="0" smtClean="0">
                <a:solidFill>
                  <a:srgbClr val="632523"/>
                </a:solidFill>
                <a:latin typeface="Router-Book"/>
                <a:cs typeface="Router-Book"/>
              </a:rPr>
              <a:t>What </a:t>
            </a:r>
            <a:r>
              <a:rPr lang="en-GB" dirty="0">
                <a:solidFill>
                  <a:srgbClr val="632523"/>
                </a:solidFill>
                <a:latin typeface="Router-Book"/>
                <a:cs typeface="Router-Book"/>
              </a:rPr>
              <a:t>do you want it to say</a:t>
            </a:r>
            <a:r>
              <a:rPr lang="en-GB" dirty="0" smtClean="0">
                <a:solidFill>
                  <a:srgbClr val="632523"/>
                </a:solidFill>
                <a:latin typeface="Router-Book"/>
                <a:cs typeface="Router-Book"/>
              </a:rPr>
              <a:t>?</a:t>
            </a:r>
            <a:endParaRPr lang="en-GB" dirty="0">
              <a:solidFill>
                <a:srgbClr val="632523"/>
              </a:solidFill>
              <a:latin typeface="Router-Book"/>
              <a:cs typeface="Router-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8757" y="90007"/>
            <a:ext cx="3563589" cy="646331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Router-Book"/>
                <a:cs typeface="Router-Book"/>
              </a:rPr>
              <a:t>Strategies: Part 1 </a:t>
            </a:r>
            <a:endParaRPr lang="en-US" sz="3600" dirty="0">
              <a:solidFill>
                <a:srgbClr val="FFFFFF"/>
              </a:solidFill>
              <a:latin typeface="Router-Book"/>
              <a:cs typeface="Router-Book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4471" y="5829282"/>
            <a:ext cx="845575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632523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uter-Medium"/>
                <a:cs typeface="Router-Medium"/>
              </a:rPr>
              <a:t>Affect Matching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Router-Book"/>
                <a:cs typeface="Router-Book"/>
              </a:rPr>
              <a:t>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Router-Book"/>
                <a:cs typeface="Router-Book"/>
              </a:rPr>
              <a:t>he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Router-Book"/>
                <a:cs typeface="Router-Book"/>
              </a:rPr>
              <a:t>ability to demonstrate empathy by matching intensity and 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Router-Book"/>
                <a:cs typeface="Router-Book"/>
              </a:rPr>
              <a:t>rhythm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Router-Book"/>
                <a:cs typeface="Router-Book"/>
              </a:rPr>
              <a:t>but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Router-Book"/>
                <a:cs typeface="Router-Book"/>
              </a:rPr>
              <a:t>don't be ‘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Router-Book"/>
                <a:cs typeface="Router-Book"/>
              </a:rPr>
              <a:t>angry’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Router-Book"/>
              <a:cs typeface="Router-Boo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471" y="4783266"/>
            <a:ext cx="845575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632523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uter-Medium"/>
                <a:cs typeface="Router-Medium"/>
              </a:rPr>
              <a:t>Mirroring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uter-Book"/>
                <a:cs typeface="Router-Book"/>
              </a:rPr>
              <a:t>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Router-Book"/>
                <a:cs typeface="Router-Book"/>
              </a:rPr>
              <a:t>Reciprocating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Router-Book"/>
                <a:cs typeface="Router-Book"/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Router-Book"/>
                <a:cs typeface="Router-Book"/>
              </a:rPr>
              <a:t>the relationship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Router-Book"/>
                <a:cs typeface="Router-Book"/>
              </a:rPr>
              <a:t>Prioritising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Router-Book"/>
                <a:cs typeface="Router-Book"/>
              </a:rPr>
              <a:t> a students need to connect over your desire to protect promotes a reciprocal relationship </a:t>
            </a:r>
          </a:p>
        </p:txBody>
      </p:sp>
      <p:sp>
        <p:nvSpPr>
          <p:cNvPr id="8" name="Rectangle 7"/>
          <p:cNvSpPr/>
          <p:nvPr/>
        </p:nvSpPr>
        <p:spPr>
          <a:xfrm>
            <a:off x="344471" y="842108"/>
            <a:ext cx="8455750" cy="646331"/>
          </a:xfrm>
          <a:prstGeom prst="rect">
            <a:avLst/>
          </a:prstGeom>
          <a:ln>
            <a:solidFill>
              <a:srgbClr val="00009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90"/>
                </a:solidFill>
                <a:latin typeface="Router-Medium"/>
                <a:cs typeface="Router-Medium"/>
              </a:rPr>
              <a:t>Inter-Subjectivity of attachment</a:t>
            </a:r>
          </a:p>
          <a:p>
            <a:r>
              <a:rPr lang="en-US" i="1" dirty="0">
                <a:solidFill>
                  <a:srgbClr val="000090"/>
                </a:solidFill>
                <a:latin typeface="Router-Book"/>
                <a:cs typeface="Router-Book"/>
              </a:rPr>
              <a:t>My experience of myself is reflected in how I perceive your experience of me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4471" y="3309740"/>
            <a:ext cx="845575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63252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32523"/>
                </a:solidFill>
                <a:latin typeface="Router-Medium"/>
                <a:cs typeface="Router-Medium"/>
              </a:rPr>
              <a:t>Self-protection: </a:t>
            </a:r>
            <a:r>
              <a:rPr lang="en-US" i="1" dirty="0" smtClean="0">
                <a:solidFill>
                  <a:srgbClr val="632523"/>
                </a:solidFill>
                <a:latin typeface="Router-Medium"/>
                <a:cs typeface="Router-Medium"/>
              </a:rPr>
              <a:t>Defensive Relational Positions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Router-Book"/>
                <a:cs typeface="Router-Book"/>
              </a:rPr>
              <a:t>It’s natural to take a defensive approach with a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Router-Book"/>
                <a:cs typeface="Router-Book"/>
              </a:rPr>
              <a:t>dysregulated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Router-Book"/>
                <a:cs typeface="Router-Book"/>
              </a:rPr>
              <a:t> student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>
                <a:solidFill>
                  <a:srgbClr val="5B060E"/>
                </a:solidFill>
                <a:latin typeface="Router-Book"/>
                <a:cs typeface="Router-Book"/>
              </a:rPr>
              <a:t>What might this look like?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>
                <a:solidFill>
                  <a:srgbClr val="5B060E"/>
                </a:solidFill>
                <a:latin typeface="Router-Book"/>
                <a:cs typeface="Router-Book"/>
              </a:rPr>
              <a:t>How would it be perceived by the student?</a:t>
            </a:r>
            <a:endParaRPr lang="en-US" dirty="0">
              <a:solidFill>
                <a:srgbClr val="5B060E"/>
              </a:solidFill>
              <a:latin typeface="Router-Book"/>
              <a:cs typeface="Router-Book"/>
            </a:endParaRPr>
          </a:p>
        </p:txBody>
      </p:sp>
    </p:spTree>
    <p:extLst>
      <p:ext uri="{BB962C8B-B14F-4D97-AF65-F5344CB8AC3E}">
        <p14:creationId xmlns:p14="http://schemas.microsoft.com/office/powerpoint/2010/main" val="168532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062" y="1672415"/>
            <a:ext cx="8940109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Router-Medium"/>
                <a:cs typeface="Router-Medium"/>
              </a:rPr>
              <a:t>P</a:t>
            </a:r>
            <a:r>
              <a:rPr lang="en-US" sz="1600" dirty="0" smtClean="0">
                <a:latin typeface="Router-Medium"/>
                <a:cs typeface="Router-Medium"/>
              </a:rPr>
              <a:t>layfulness</a:t>
            </a:r>
            <a:r>
              <a:rPr lang="en-US" sz="1600" b="1" dirty="0" smtClean="0">
                <a:latin typeface="Router-Book"/>
                <a:cs typeface="Router-Book"/>
              </a:rPr>
              <a:t> </a:t>
            </a:r>
            <a:r>
              <a:rPr lang="en-US" sz="1600" b="1" dirty="0">
                <a:latin typeface="Router-Book"/>
                <a:cs typeface="Router-Book"/>
              </a:rPr>
              <a:t>~ </a:t>
            </a:r>
            <a:r>
              <a:rPr lang="en-US" sz="1600" b="1" i="1" dirty="0">
                <a:latin typeface="Router-Book"/>
                <a:cs typeface="Router-Book"/>
              </a:rPr>
              <a:t>Present yourself as light, hopeful, open, spontaneous</a:t>
            </a:r>
            <a:r>
              <a:rPr lang="en-US" sz="1600" b="1" dirty="0">
                <a:latin typeface="Router-Book"/>
                <a:cs typeface="Router-Book"/>
              </a:rPr>
              <a:t>.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latin typeface="Router-Book"/>
                <a:cs typeface="Router-Book"/>
              </a:rPr>
              <a:t>For a student with Insecure Attachments this is a more acceptable and unthreatening form of affection.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latin typeface="Router-Book"/>
                <a:cs typeface="Router-Book"/>
              </a:rPr>
              <a:t>Learning to accept and enjoy affection is an essential stage in re-learning ‘</a:t>
            </a:r>
            <a:r>
              <a:rPr lang="en-US" sz="1400" dirty="0" smtClean="0">
                <a:latin typeface="Router-Book"/>
                <a:cs typeface="Router-Book"/>
              </a:rPr>
              <a:t>attachment’ </a:t>
            </a:r>
            <a:endParaRPr lang="en-US" sz="1400" dirty="0">
              <a:latin typeface="Router-Book"/>
              <a:cs typeface="Router-Boo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062" y="2564796"/>
            <a:ext cx="8940109" cy="123110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Router-Medium"/>
                <a:cs typeface="Router-Medium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Router-Medium"/>
                <a:cs typeface="Router-Medium"/>
              </a:rPr>
              <a:t>cceptance</a:t>
            </a:r>
            <a:r>
              <a:rPr lang="en-US" sz="1600" b="1" dirty="0">
                <a:solidFill>
                  <a:srgbClr val="000000"/>
                </a:solidFill>
                <a:latin typeface="Router-Book"/>
                <a:cs typeface="Router-Book"/>
              </a:rPr>
              <a:t> ~ </a:t>
            </a:r>
            <a:r>
              <a:rPr lang="en-US" sz="1600" b="1" i="1" dirty="0">
                <a:solidFill>
                  <a:srgbClr val="000000"/>
                </a:solidFill>
                <a:latin typeface="Router-Book"/>
                <a:cs typeface="Router-Book"/>
              </a:rPr>
              <a:t>Direct your attention unconditionally at the experience of a student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latin typeface="Router-Book"/>
                <a:cs typeface="Router-Book"/>
              </a:rPr>
              <a:t>Be interested in everything they have to say -  without evaluating it.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latin typeface="Router-Book"/>
                <a:cs typeface="Router-Book"/>
              </a:rPr>
              <a:t>Permit them to express their motivations for </a:t>
            </a:r>
            <a:r>
              <a:rPr lang="en-US" sz="1400" dirty="0" err="1">
                <a:solidFill>
                  <a:srgbClr val="000000"/>
                </a:solidFill>
                <a:latin typeface="Router-Book"/>
                <a:cs typeface="Router-Book"/>
              </a:rPr>
              <a:t>behaviours</a:t>
            </a:r>
            <a:r>
              <a:rPr lang="en-US" sz="1400" dirty="0">
                <a:solidFill>
                  <a:srgbClr val="000000"/>
                </a:solidFill>
                <a:latin typeface="Router-Book"/>
                <a:cs typeface="Router-Book"/>
              </a:rPr>
              <a:t> – </a:t>
            </a:r>
            <a:r>
              <a:rPr lang="en-US" sz="1400" u="sng" dirty="0">
                <a:solidFill>
                  <a:srgbClr val="000000"/>
                </a:solidFill>
                <a:latin typeface="Router-Book"/>
                <a:cs typeface="Router-Book"/>
              </a:rPr>
              <a:t>This is not giving permission for the </a:t>
            </a:r>
            <a:r>
              <a:rPr lang="en-US" sz="1400" u="sng" dirty="0" err="1">
                <a:solidFill>
                  <a:srgbClr val="000000"/>
                </a:solidFill>
                <a:latin typeface="Router-Book"/>
                <a:cs typeface="Router-Book"/>
              </a:rPr>
              <a:t>behaviour</a:t>
            </a:r>
            <a:endParaRPr lang="en-US" sz="1400" u="sng" dirty="0">
              <a:solidFill>
                <a:srgbClr val="000000"/>
              </a:solidFill>
              <a:latin typeface="Router-Book"/>
              <a:cs typeface="Router-Book"/>
            </a:endParaRPr>
          </a:p>
          <a:p>
            <a:r>
              <a:rPr lang="en-US" sz="1300" i="1" dirty="0">
                <a:solidFill>
                  <a:srgbClr val="000000"/>
                </a:solidFill>
                <a:latin typeface="Router-Book"/>
                <a:cs typeface="Router-Book"/>
              </a:rPr>
              <a:t>To understand why a student acts in a certain way you need to know how they feel before during and after their action. </a:t>
            </a:r>
          </a:p>
          <a:p>
            <a:r>
              <a:rPr lang="en-US" sz="1300" i="1" dirty="0">
                <a:solidFill>
                  <a:srgbClr val="000000"/>
                </a:solidFill>
                <a:latin typeface="Router-Book"/>
                <a:cs typeface="Router-Book"/>
              </a:rPr>
              <a:t>A student will be more likely to tell you what they actually feel, if they believe that you are not evaluating or judging them</a:t>
            </a:r>
            <a:r>
              <a:rPr lang="en-US" sz="1300" dirty="0">
                <a:solidFill>
                  <a:srgbClr val="000000"/>
                </a:solidFill>
                <a:latin typeface="Router-Book"/>
                <a:cs typeface="Router-Book"/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061" y="3882688"/>
            <a:ext cx="8940109" cy="8156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latin typeface="Router-Medium"/>
                <a:cs typeface="Router-Medium"/>
              </a:rPr>
              <a:t>C</a:t>
            </a:r>
            <a:r>
              <a:rPr lang="en-US" sz="1600" dirty="0">
                <a:latin typeface="Router-Medium"/>
                <a:cs typeface="Router-Medium"/>
              </a:rPr>
              <a:t>uriosity</a:t>
            </a:r>
            <a:r>
              <a:rPr lang="en-US" sz="1600" b="1" dirty="0">
                <a:latin typeface="Router-Book"/>
                <a:cs typeface="Router-Book"/>
              </a:rPr>
              <a:t> ~ </a:t>
            </a:r>
            <a:r>
              <a:rPr lang="en-US" sz="1600" b="1" i="1" dirty="0">
                <a:latin typeface="Router-Book"/>
                <a:cs typeface="Router-Book"/>
              </a:rPr>
              <a:t>Demonstrate a non-judgmental and active interest in a student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latin typeface="Router-Book"/>
                <a:cs typeface="Router-Book"/>
              </a:rPr>
              <a:t>Express your desire to understand their actions, rather than fix the </a:t>
            </a:r>
            <a:r>
              <a:rPr lang="en-US" sz="1400" dirty="0" smtClean="0">
                <a:latin typeface="Router-Book"/>
                <a:cs typeface="Router-Book"/>
              </a:rPr>
              <a:t>person</a:t>
            </a:r>
            <a:r>
              <a:rPr lang="en-US" sz="1400" dirty="0">
                <a:latin typeface="Router-Book"/>
                <a:cs typeface="Router-Book"/>
              </a:rPr>
              <a:t>.</a:t>
            </a:r>
          </a:p>
          <a:p>
            <a:r>
              <a:rPr lang="en-US" sz="1300" dirty="0">
                <a:latin typeface="Router-Book"/>
                <a:cs typeface="Router-Book"/>
              </a:rPr>
              <a:t>When you are being curious you can wonder out-loud - </a:t>
            </a:r>
            <a:r>
              <a:rPr lang="en-US" sz="1300" i="1" dirty="0">
                <a:latin typeface="Router-Book"/>
                <a:cs typeface="Router-Book"/>
              </a:rPr>
              <a:t>Articulate possibilities, causes, feelings - and wait for connection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12060" y="4728887"/>
            <a:ext cx="894011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latin typeface="Router-Medium"/>
                <a:cs typeface="Router-Medium"/>
              </a:rPr>
              <a:t>E</a:t>
            </a:r>
            <a:r>
              <a:rPr lang="en-US" sz="1600" dirty="0">
                <a:latin typeface="Router-Medium"/>
                <a:cs typeface="Router-Medium"/>
              </a:rPr>
              <a:t>mpathy</a:t>
            </a:r>
            <a:r>
              <a:rPr lang="en-US" sz="1600" b="1" dirty="0">
                <a:latin typeface="Router-Book"/>
                <a:cs typeface="Router-Book"/>
              </a:rPr>
              <a:t> ~ Articulate the feelings you sense from the student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latin typeface="Router-Book"/>
                <a:cs typeface="Router-Book"/>
              </a:rPr>
              <a:t>You might express these feelings verbally or non-verbally</a:t>
            </a:r>
          </a:p>
          <a:p>
            <a:r>
              <a:rPr lang="en-US" sz="1300" i="1" dirty="0" err="1">
                <a:latin typeface="Router-Book"/>
                <a:cs typeface="Router-Book"/>
              </a:rPr>
              <a:t>Empathising</a:t>
            </a:r>
            <a:r>
              <a:rPr lang="en-US" sz="1300" i="1" dirty="0">
                <a:latin typeface="Router-Book"/>
                <a:cs typeface="Router-Book"/>
              </a:rPr>
              <a:t> with a YP who is holding onto emotions like fear, sadness, shame can make you feel distressed or sad. </a:t>
            </a:r>
          </a:p>
          <a:p>
            <a:r>
              <a:rPr lang="en-US" sz="1300" i="1" dirty="0">
                <a:latin typeface="Router-Book"/>
                <a:cs typeface="Router-Book"/>
              </a:rPr>
              <a:t>If a student knows you can hold onto their sadness, shame or anger, it protects them and models a route to recovery </a:t>
            </a:r>
          </a:p>
        </p:txBody>
      </p:sp>
      <p:sp>
        <p:nvSpPr>
          <p:cNvPr id="6" name="Rectangle 5"/>
          <p:cNvSpPr/>
          <p:nvPr/>
        </p:nvSpPr>
        <p:spPr>
          <a:xfrm>
            <a:off x="112062" y="1134619"/>
            <a:ext cx="8940110" cy="46166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Router-Medium"/>
                <a:cs typeface="Router-Medium"/>
              </a:rPr>
              <a:t>PACE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Router-Medium"/>
                <a:cs typeface="Router-Medium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Router-Medium"/>
                <a:cs typeface="Router-Medium"/>
              </a:rPr>
              <a:t>~ Practical interventions to help teachers to find routes of engagement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060" y="176815"/>
            <a:ext cx="3877521" cy="646331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Router-Book"/>
                <a:cs typeface="Router-Book"/>
              </a:rPr>
              <a:t>Strategies – Part 2</a:t>
            </a:r>
            <a:endParaRPr lang="en-US" sz="3600" dirty="0">
              <a:solidFill>
                <a:schemeClr val="bg1"/>
              </a:solidFill>
              <a:latin typeface="Router-Book"/>
              <a:cs typeface="Router-Boo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062" y="5790549"/>
            <a:ext cx="8940108" cy="92333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How could these strategies be employed “in the moment”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of an incident or “longer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-term “as part on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attatchment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 repair”?</a:t>
            </a:r>
          </a:p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            Think about; Accessible Language and Practical Actions</a:t>
            </a:r>
            <a:endParaRPr lang="en-US" b="1" i="1" dirty="0">
              <a:solidFill>
                <a:schemeClr val="accent3">
                  <a:lumMod val="50000"/>
                </a:schemeClr>
              </a:solidFill>
              <a:latin typeface="Router-Book"/>
              <a:cs typeface="Router-Boo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8257" y="100261"/>
            <a:ext cx="4800993" cy="8925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Immediate and Long-term goals: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 smtClean="0">
                <a:solidFill>
                  <a:schemeClr val="bg1">
                    <a:lumMod val="85000"/>
                  </a:schemeClr>
                </a:solidFill>
              </a:rPr>
              <a:t>De-escalate distress and Break-out of locked-in cycle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 smtClean="0">
                <a:solidFill>
                  <a:schemeClr val="bg1">
                    <a:lumMod val="85000"/>
                  </a:schemeClr>
                </a:solidFill>
              </a:rPr>
              <a:t>Promote secure attachments  </a:t>
            </a:r>
            <a:endParaRPr lang="en-GB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056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0621" y="3572521"/>
            <a:ext cx="6703101" cy="2800766"/>
          </a:xfrm>
          <a:prstGeom prst="rect">
            <a:avLst/>
          </a:prstGeom>
          <a:noFill/>
          <a:ln w="28575" cmpd="sng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Router-Medium"/>
                <a:cs typeface="Router-Medium"/>
              </a:rPr>
              <a:t>Miller Williams</a:t>
            </a:r>
          </a:p>
          <a:p>
            <a:r>
              <a:rPr lang="en-US" sz="2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Have compassion for everyone you meet</a:t>
            </a:r>
          </a:p>
          <a:p>
            <a:r>
              <a:rPr lang="en-US" sz="2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Even if they don't want it.</a:t>
            </a:r>
          </a:p>
          <a:p>
            <a:r>
              <a:rPr lang="en-US" sz="2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What seems conceit, bad manners, or cynicism</a:t>
            </a:r>
          </a:p>
          <a:p>
            <a:r>
              <a:rPr lang="en-US" sz="2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Is always a sign of things </a:t>
            </a:r>
            <a:endParaRPr lang="en-US" sz="2200" i="1" dirty="0" smtClean="0">
              <a:solidFill>
                <a:schemeClr val="tx1">
                  <a:lumMod val="85000"/>
                  <a:lumOff val="15000"/>
                </a:schemeClr>
              </a:solidFill>
              <a:latin typeface="Router-Book"/>
              <a:cs typeface="Router-Book"/>
            </a:endParaRPr>
          </a:p>
          <a:p>
            <a:r>
              <a:rPr lang="en-US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No </a:t>
            </a:r>
            <a:r>
              <a:rPr lang="en-US" sz="2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ears have heard and no eyes have seen. </a:t>
            </a:r>
          </a:p>
          <a:p>
            <a:r>
              <a:rPr lang="en-US" sz="2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You do not know what wars are going on down there</a:t>
            </a:r>
          </a:p>
          <a:p>
            <a:r>
              <a:rPr lang="en-US" sz="2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Router-Book"/>
                <a:cs typeface="Router-Book"/>
              </a:rPr>
              <a:t>Where the spirit meets the bone.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4697" y="989384"/>
            <a:ext cx="8793931" cy="2154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2F373A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Router-Book"/>
                <a:cs typeface="Router-Book"/>
              </a:rPr>
              <a:t>Compassion Focused Practice</a:t>
            </a:r>
          </a:p>
          <a:p>
            <a:r>
              <a:rPr lang="en-US" i="1" dirty="0" smtClean="0">
                <a:latin typeface="Router-Book"/>
                <a:cs typeface="Router-Book"/>
              </a:rPr>
              <a:t>Sensitivity </a:t>
            </a:r>
            <a:r>
              <a:rPr lang="en-US" i="1" dirty="0">
                <a:latin typeface="Router-Book"/>
                <a:cs typeface="Router-Book"/>
              </a:rPr>
              <a:t>to suffering and distress with </a:t>
            </a:r>
            <a:r>
              <a:rPr lang="en-US" i="1" dirty="0" smtClean="0">
                <a:latin typeface="Router-Book"/>
                <a:cs typeface="Router-Book"/>
              </a:rPr>
              <a:t>a deep </a:t>
            </a:r>
            <a:r>
              <a:rPr lang="en-US" i="1" dirty="0">
                <a:latin typeface="Router-Book"/>
                <a:cs typeface="Router-Book"/>
              </a:rPr>
              <a:t>commitment to relieve and prevent it </a:t>
            </a:r>
          </a:p>
          <a:p>
            <a:r>
              <a:rPr lang="en-US" sz="2000" b="1" dirty="0" smtClean="0">
                <a:latin typeface="Router-Book"/>
                <a:cs typeface="Router-Book"/>
              </a:rPr>
              <a:t>Compassion </a:t>
            </a:r>
            <a:r>
              <a:rPr lang="en-US" sz="2000" b="1" dirty="0" smtClean="0">
                <a:latin typeface="Router-Book"/>
                <a:cs typeface="Router-Book"/>
              </a:rPr>
              <a:t>as;</a:t>
            </a:r>
            <a:endParaRPr lang="en-US" sz="2000" b="1" dirty="0" smtClean="0">
              <a:latin typeface="Router-Book"/>
              <a:cs typeface="Router-Book"/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 smtClean="0">
                <a:latin typeface="Router-Book"/>
                <a:cs typeface="Router-Book"/>
              </a:rPr>
              <a:t>A Positive </a:t>
            </a:r>
            <a:r>
              <a:rPr lang="en-US" sz="2000" i="1" dirty="0" smtClean="0">
                <a:latin typeface="Router-Book"/>
                <a:cs typeface="Router-Book"/>
              </a:rPr>
              <a:t>– kindness and empathy</a:t>
            </a:r>
            <a:r>
              <a:rPr lang="en-US" sz="2000" dirty="0" smtClean="0">
                <a:latin typeface="Router-Book"/>
                <a:cs typeface="Router-Book"/>
              </a:rPr>
              <a:t>, </a:t>
            </a:r>
            <a:r>
              <a:rPr lang="en-US" sz="1600" dirty="0" smtClean="0">
                <a:latin typeface="Router-Book"/>
                <a:cs typeface="Router-Book"/>
              </a:rPr>
              <a:t>rather than Negative </a:t>
            </a:r>
            <a:r>
              <a:rPr lang="en-US" sz="1600" i="1" dirty="0">
                <a:latin typeface="Router-Book"/>
                <a:cs typeface="Router-Book"/>
              </a:rPr>
              <a:t>- soft and weak </a:t>
            </a:r>
            <a:endParaRPr lang="en-US" sz="1600" i="1" dirty="0" smtClean="0">
              <a:latin typeface="Router-Book"/>
              <a:cs typeface="Router-Book"/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 smtClean="0">
                <a:latin typeface="Router-Book"/>
                <a:cs typeface="Router-Book"/>
              </a:rPr>
              <a:t>An </a:t>
            </a:r>
            <a:r>
              <a:rPr lang="en-US" sz="2000" b="1" dirty="0">
                <a:latin typeface="Router-Book"/>
                <a:cs typeface="Router-Book"/>
              </a:rPr>
              <a:t>integrated function of mind </a:t>
            </a:r>
            <a:r>
              <a:rPr lang="en-US" sz="2000" dirty="0" smtClean="0">
                <a:latin typeface="Router-Book"/>
                <a:cs typeface="Router-Book"/>
              </a:rPr>
              <a:t>– </a:t>
            </a:r>
            <a:r>
              <a:rPr lang="en-US" sz="1600" dirty="0" smtClean="0">
                <a:latin typeface="Router-Book"/>
                <a:cs typeface="Router-Book"/>
              </a:rPr>
              <a:t>rooted in clear understanding of the brain</a:t>
            </a:r>
            <a:endParaRPr lang="en-US" sz="1600" dirty="0">
              <a:latin typeface="Router-Book"/>
              <a:cs typeface="Router-Book"/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 smtClean="0">
                <a:latin typeface="Router-Book"/>
                <a:cs typeface="Router-Book"/>
              </a:rPr>
              <a:t>A </a:t>
            </a:r>
            <a:r>
              <a:rPr lang="en-US" sz="2000" b="1" dirty="0">
                <a:latin typeface="Router-Book"/>
                <a:cs typeface="Router-Book"/>
              </a:rPr>
              <a:t>healing function of mind </a:t>
            </a:r>
            <a:r>
              <a:rPr lang="en-US" sz="2000" dirty="0" smtClean="0">
                <a:latin typeface="Router-Book"/>
                <a:cs typeface="Router-Book"/>
              </a:rPr>
              <a:t>– </a:t>
            </a:r>
            <a:r>
              <a:rPr lang="en-US" sz="1600" dirty="0" smtClean="0">
                <a:latin typeface="Router-Book"/>
                <a:cs typeface="Router-Book"/>
              </a:rPr>
              <a:t>built </a:t>
            </a:r>
            <a:r>
              <a:rPr lang="en-US" sz="1600" dirty="0" err="1" smtClean="0">
                <a:latin typeface="Router-Book"/>
                <a:cs typeface="Router-Book"/>
              </a:rPr>
              <a:t>uponthe</a:t>
            </a:r>
            <a:r>
              <a:rPr lang="en-US" sz="1600" dirty="0" smtClean="0">
                <a:latin typeface="Router-Book"/>
                <a:cs typeface="Router-Book"/>
              </a:rPr>
              <a:t> brains capacity to be transformed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0993" y="223710"/>
            <a:ext cx="2992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Router-Book"/>
                <a:cs typeface="Router-Book"/>
              </a:rPr>
              <a:t>What next</a:t>
            </a:r>
            <a:r>
              <a:rPr lang="is-IS" sz="3600" dirty="0" smtClean="0">
                <a:solidFill>
                  <a:schemeClr val="accent6">
                    <a:lumMod val="50000"/>
                  </a:schemeClr>
                </a:solidFill>
                <a:latin typeface="Router-Book"/>
                <a:cs typeface="Router-Book"/>
              </a:rPr>
              <a:t>….....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Router-Book"/>
              <a:cs typeface="Router-Book"/>
            </a:endParaRPr>
          </a:p>
        </p:txBody>
      </p:sp>
    </p:spTree>
    <p:extLst>
      <p:ext uri="{BB962C8B-B14F-4D97-AF65-F5344CB8AC3E}">
        <p14:creationId xmlns:p14="http://schemas.microsoft.com/office/powerpoint/2010/main" val="114367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956" y="4651370"/>
            <a:ext cx="8678752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D0D0D"/>
                </a:solidFill>
                <a:latin typeface="Router-Medium"/>
                <a:cs typeface="Router-Medium"/>
              </a:rPr>
              <a:t>Supporting each other: </a:t>
            </a:r>
            <a:endParaRPr lang="en-GB" dirty="0">
              <a:solidFill>
                <a:srgbClr val="0D0D0D"/>
              </a:solidFill>
              <a:latin typeface="Router-Medium"/>
              <a:cs typeface="Router-Medium"/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D0D0D"/>
                </a:solidFill>
                <a:latin typeface="Router-Book"/>
                <a:cs typeface="Router-Book"/>
              </a:rPr>
              <a:t>Offering support to colleagues can help them step out of </a:t>
            </a:r>
            <a:r>
              <a:rPr lang="en-GB" sz="1600" dirty="0" smtClean="0">
                <a:solidFill>
                  <a:srgbClr val="0D0D0D"/>
                </a:solidFill>
                <a:latin typeface="Router-Book"/>
                <a:cs typeface="Router-Book"/>
              </a:rPr>
              <a:t>a confrontation cycle</a:t>
            </a:r>
            <a:endParaRPr lang="en-GB" sz="1600" dirty="0">
              <a:solidFill>
                <a:srgbClr val="0D0D0D"/>
              </a:solidFill>
              <a:latin typeface="Router-Book"/>
              <a:cs typeface="Router-Book"/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D0D0D"/>
                </a:solidFill>
                <a:latin typeface="Router-Book"/>
                <a:cs typeface="Router-Book"/>
              </a:rPr>
              <a:t>Accepting support from colleagues </a:t>
            </a:r>
            <a:r>
              <a:rPr lang="en-GB" sz="1600" dirty="0" smtClean="0">
                <a:solidFill>
                  <a:srgbClr val="0D0D0D"/>
                </a:solidFill>
                <a:latin typeface="Router-Book"/>
                <a:cs typeface="Router-Book"/>
              </a:rPr>
              <a:t>helps </a:t>
            </a:r>
            <a:r>
              <a:rPr lang="en-GB" sz="1600" dirty="0">
                <a:solidFill>
                  <a:srgbClr val="0D0D0D"/>
                </a:solidFill>
                <a:latin typeface="Router-Book"/>
                <a:cs typeface="Router-Book"/>
              </a:rPr>
              <a:t>you maintain emotional control </a:t>
            </a:r>
            <a:r>
              <a:rPr lang="en-GB" sz="1600" dirty="0" smtClean="0">
                <a:solidFill>
                  <a:srgbClr val="0D0D0D"/>
                </a:solidFill>
                <a:latin typeface="Router-Book"/>
                <a:cs typeface="Router-Book"/>
              </a:rPr>
              <a:t>and  </a:t>
            </a:r>
            <a:r>
              <a:rPr lang="en-GB" sz="1600" dirty="0">
                <a:solidFill>
                  <a:srgbClr val="0D0D0D"/>
                </a:solidFill>
                <a:latin typeface="Router-Book"/>
                <a:cs typeface="Router-Book"/>
              </a:rPr>
              <a:t>communicate </a:t>
            </a:r>
            <a:r>
              <a:rPr lang="en-GB" sz="1600" dirty="0" smtClean="0">
                <a:solidFill>
                  <a:srgbClr val="0D0D0D"/>
                </a:solidFill>
                <a:latin typeface="Router-Book"/>
                <a:cs typeface="Router-Book"/>
              </a:rPr>
              <a:t>positively</a:t>
            </a:r>
            <a:endParaRPr lang="en-GB" sz="1600" dirty="0">
              <a:solidFill>
                <a:srgbClr val="0D0D0D"/>
              </a:solidFill>
              <a:latin typeface="Router-Book"/>
              <a:cs typeface="Router-Boo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17" y="70564"/>
            <a:ext cx="9148658" cy="477054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500" dirty="0">
                <a:solidFill>
                  <a:schemeClr val="bg1"/>
                </a:solidFill>
                <a:latin typeface="Router-Book"/>
                <a:cs typeface="Router-Book"/>
              </a:rPr>
              <a:t>Strategies for managing  students with dysregulated </a:t>
            </a:r>
            <a:r>
              <a:rPr lang="en-GB" sz="2500" dirty="0" smtClean="0">
                <a:solidFill>
                  <a:schemeClr val="bg1"/>
                </a:solidFill>
                <a:latin typeface="Router-Book"/>
                <a:cs typeface="Router-Book"/>
              </a:rPr>
              <a:t>behaviours</a:t>
            </a:r>
            <a:endParaRPr lang="en-GB" sz="2500" dirty="0">
              <a:solidFill>
                <a:schemeClr val="bg1"/>
              </a:solidFill>
              <a:latin typeface="Router-Book"/>
              <a:cs typeface="Router-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956" y="1283513"/>
            <a:ext cx="8678752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Router-Medium"/>
                <a:cs typeface="Router-Medium"/>
              </a:rPr>
              <a:t>Behaviour is a Language of Communication: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uter-Book"/>
                <a:cs typeface="Router-Book"/>
              </a:rPr>
              <a:t>Dysregulated behaviours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uter-Book"/>
                <a:cs typeface="Router-Book"/>
              </a:rPr>
              <a:t>maybe an </a:t>
            </a: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uter-Book"/>
                <a:cs typeface="Router-Book"/>
              </a:rPr>
              <a:t>indicator of acute or chronic trauma and neglect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uter-Book"/>
                <a:cs typeface="Router-Book"/>
              </a:rPr>
              <a:t>The message behind </a:t>
            </a:r>
            <a:r>
              <a:rPr lang="en-GB" sz="1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Router-Book"/>
                <a:cs typeface="Router-Book"/>
              </a:rPr>
              <a:t>all</a:t>
            </a: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uter-Book"/>
                <a:cs typeface="Router-Book"/>
              </a:rPr>
              <a:t> dysregulated behaviour should be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uter-Book"/>
                <a:cs typeface="Router-Book"/>
              </a:rPr>
              <a:t>considered without presumption</a:t>
            </a:r>
            <a:endParaRPr lang="en-GB" sz="1600" dirty="0">
              <a:solidFill>
                <a:schemeClr val="tx1">
                  <a:lumMod val="95000"/>
                  <a:lumOff val="5000"/>
                </a:schemeClr>
              </a:solidFill>
              <a:latin typeface="Router-Book"/>
              <a:cs typeface="Router-Boo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956" y="2292786"/>
            <a:ext cx="8678752" cy="8617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D0D0D"/>
                </a:solidFill>
                <a:latin typeface="Router-Medium"/>
                <a:cs typeface="Router-Medium"/>
              </a:rPr>
              <a:t>Behaviour is a </a:t>
            </a:r>
            <a:r>
              <a:rPr lang="en-GB" u="sng" dirty="0">
                <a:solidFill>
                  <a:srgbClr val="0D0D0D"/>
                </a:solidFill>
                <a:latin typeface="Router-Medium"/>
                <a:cs typeface="Router-Medium"/>
              </a:rPr>
              <a:t>2-way</a:t>
            </a:r>
            <a:r>
              <a:rPr lang="en-GB" dirty="0">
                <a:solidFill>
                  <a:srgbClr val="0D0D0D"/>
                </a:solidFill>
                <a:latin typeface="Router-Medium"/>
                <a:cs typeface="Router-Medium"/>
              </a:rPr>
              <a:t> Language of Communication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D0D0D"/>
                </a:solidFill>
                <a:latin typeface="Router-Book"/>
                <a:cs typeface="Router-Book"/>
              </a:rPr>
              <a:t>Dealing with dysregulated behaviour is distressing and it will effect you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 smtClean="0">
                <a:solidFill>
                  <a:srgbClr val="0D0D0D"/>
                </a:solidFill>
                <a:latin typeface="Router-Book"/>
                <a:cs typeface="Router-Book"/>
              </a:rPr>
              <a:t>What </a:t>
            </a:r>
            <a:r>
              <a:rPr lang="en-GB" sz="1600" dirty="0">
                <a:solidFill>
                  <a:srgbClr val="0D0D0D"/>
                </a:solidFill>
                <a:latin typeface="Router-Book"/>
                <a:cs typeface="Router-Book"/>
              </a:rPr>
              <a:t>do you want </a:t>
            </a:r>
            <a:r>
              <a:rPr lang="en-GB" sz="1600" dirty="0" smtClean="0">
                <a:solidFill>
                  <a:srgbClr val="0D0D0D"/>
                </a:solidFill>
                <a:latin typeface="Router-Book"/>
                <a:cs typeface="Router-Book"/>
              </a:rPr>
              <a:t>your behaviour to </a:t>
            </a:r>
            <a:r>
              <a:rPr lang="en-GB" sz="1600" dirty="0">
                <a:solidFill>
                  <a:srgbClr val="0D0D0D"/>
                </a:solidFill>
                <a:latin typeface="Router-Book"/>
                <a:cs typeface="Router-Book"/>
              </a:rPr>
              <a:t>say</a:t>
            </a:r>
            <a:r>
              <a:rPr lang="en-GB" sz="1600" dirty="0" smtClean="0">
                <a:solidFill>
                  <a:srgbClr val="0D0D0D"/>
                </a:solidFill>
                <a:latin typeface="Router-Book"/>
                <a:cs typeface="Router-Book"/>
              </a:rPr>
              <a:t>?</a:t>
            </a:r>
            <a:endParaRPr lang="en-GB" sz="1600" dirty="0">
              <a:solidFill>
                <a:srgbClr val="0D0D0D"/>
              </a:solidFill>
              <a:latin typeface="Router-Book"/>
              <a:cs typeface="Router-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956" y="3299417"/>
            <a:ext cx="8678752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D0D0D"/>
                </a:solidFill>
                <a:latin typeface="Router-Medium"/>
                <a:cs typeface="Router-Medium"/>
              </a:rPr>
              <a:t>PACE: Interventions with Immediate and Long-term goals: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 smtClean="0">
                <a:solidFill>
                  <a:srgbClr val="0D0D0D"/>
                </a:solidFill>
                <a:latin typeface="Router-Book"/>
                <a:cs typeface="Router-Book"/>
              </a:rPr>
              <a:t>Playful – Accepting – Curious - Empathy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 smtClean="0">
                <a:solidFill>
                  <a:srgbClr val="0D0D0D"/>
                </a:solidFill>
                <a:latin typeface="Router-Book"/>
                <a:cs typeface="Router-Book"/>
              </a:rPr>
              <a:t>De-escalate distress and Break-out of a locked-in cycle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 smtClean="0">
                <a:solidFill>
                  <a:srgbClr val="0D0D0D"/>
                </a:solidFill>
                <a:latin typeface="Router-Book"/>
                <a:cs typeface="Router-Book"/>
              </a:rPr>
              <a:t>Promote secure attachments  </a:t>
            </a:r>
            <a:endParaRPr lang="en-GB" sz="1600" dirty="0">
              <a:solidFill>
                <a:srgbClr val="0D0D0D"/>
              </a:solidFill>
              <a:latin typeface="Router-Book"/>
              <a:cs typeface="Router-Boo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8886" y="628173"/>
            <a:ext cx="3153683" cy="5847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2060"/>
                </a:solidFill>
                <a:latin typeface="Router-Book"/>
                <a:cs typeface="Router-Book"/>
              </a:rPr>
              <a:t>CONCLUSIONS</a:t>
            </a:r>
            <a:endParaRPr lang="en-GB" sz="3200" dirty="0">
              <a:solidFill>
                <a:srgbClr val="002060"/>
              </a:solidFill>
              <a:latin typeface="Router-Book"/>
              <a:cs typeface="Router-Book"/>
            </a:endParaRPr>
          </a:p>
        </p:txBody>
      </p:sp>
    </p:spTree>
    <p:extLst>
      <p:ext uri="{BB962C8B-B14F-4D97-AF65-F5344CB8AC3E}">
        <p14:creationId xmlns:p14="http://schemas.microsoft.com/office/powerpoint/2010/main" val="713992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539837"/>
              </p:ext>
            </p:extLst>
          </p:nvPr>
        </p:nvGraphicFramePr>
        <p:xfrm>
          <a:off x="370434" y="1622984"/>
          <a:ext cx="8467077" cy="5063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217"/>
                <a:gridCol w="3430930"/>
                <a:gridCol w="3430930"/>
              </a:tblGrid>
              <a:tr h="560954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latin typeface="Router-Book"/>
                        <a:cs typeface="Router-Book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i="0" dirty="0" smtClean="0">
                          <a:latin typeface="Router-Book"/>
                          <a:cs typeface="Router-Book"/>
                        </a:rPr>
                        <a:t>In the moment</a:t>
                      </a:r>
                      <a:endParaRPr lang="en-US" sz="3000" b="0" i="0" dirty="0">
                        <a:latin typeface="Router-Book"/>
                        <a:cs typeface="Router-Book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i="0" dirty="0" smtClean="0">
                          <a:latin typeface="Router-Book"/>
                          <a:cs typeface="Router-Book"/>
                        </a:rPr>
                        <a:t>Longer</a:t>
                      </a:r>
                      <a:r>
                        <a:rPr lang="en-US" sz="3000" b="0" i="0" baseline="0" dirty="0" smtClean="0">
                          <a:latin typeface="Router-Book"/>
                          <a:cs typeface="Router-Book"/>
                        </a:rPr>
                        <a:t>-term</a:t>
                      </a:r>
                      <a:endParaRPr lang="en-US" sz="3000" b="0" i="0" dirty="0">
                        <a:latin typeface="Router-Book"/>
                        <a:cs typeface="Router-Book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125515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Router-Book"/>
                          <a:cs typeface="Router-Book"/>
                        </a:rPr>
                        <a:t>Playful</a:t>
                      </a:r>
                      <a:endParaRPr lang="en-US" sz="2400" b="1" i="0" dirty="0">
                        <a:latin typeface="Router-Book"/>
                        <a:cs typeface="Router-Book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Router-Book"/>
                        <a:cs typeface="Router-Book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Router-Book"/>
                        <a:cs typeface="Router-Book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5515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Router-Book"/>
                          <a:cs typeface="Router-Book"/>
                        </a:rPr>
                        <a:t>Accepting</a:t>
                      </a:r>
                      <a:endParaRPr lang="en-US" sz="2400" b="1" i="0" dirty="0">
                        <a:latin typeface="Router-Book"/>
                        <a:cs typeface="Router-Book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Router-Book"/>
                        <a:cs typeface="Router-Book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Router-Book"/>
                        <a:cs typeface="Router-Book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125515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Router-Book"/>
                          <a:cs typeface="Router-Book"/>
                        </a:rPr>
                        <a:t>Curious</a:t>
                      </a:r>
                      <a:endParaRPr lang="en-US" sz="2400" b="1" i="0" dirty="0">
                        <a:latin typeface="Router-Book"/>
                        <a:cs typeface="Router-Book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Router-Book"/>
                        <a:cs typeface="Router-Book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latin typeface="Router-Book"/>
                        <a:cs typeface="Router-Book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5515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Router-Book"/>
                          <a:cs typeface="Router-Book"/>
                        </a:rPr>
                        <a:t>Empathy</a:t>
                      </a:r>
                      <a:endParaRPr lang="en-US" sz="2400" b="1" i="0" dirty="0">
                        <a:latin typeface="Router-Book"/>
                        <a:cs typeface="Router-Book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Router-Book"/>
                        <a:cs typeface="Router-Book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Router-Book"/>
                        <a:cs typeface="Router-Book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2062" y="82214"/>
            <a:ext cx="8940108" cy="138499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How could these strategies be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employed? </a:t>
            </a:r>
          </a:p>
          <a:p>
            <a:pPr marL="285750" indent="-285750">
              <a:buFont typeface="Arial"/>
              <a:buChar char="•"/>
            </a:pP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“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in the moment”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to de-escalate an incident </a:t>
            </a:r>
          </a:p>
          <a:p>
            <a:pPr marL="285750" indent="-285750">
              <a:buFont typeface="Arial"/>
              <a:buChar char="•"/>
            </a:pP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“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longer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-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term“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as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part on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attatchment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 repair”?</a:t>
            </a:r>
          </a:p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            Think about; </a:t>
            </a:r>
            <a:r>
              <a:rPr lang="en-US" b="1" i="1" u="sng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Verbal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 and </a:t>
            </a:r>
            <a:r>
              <a:rPr lang="en-US" b="1" i="1" u="sng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Non-verbal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  <a:latin typeface="Router-Book"/>
                <a:cs typeface="Router-Book"/>
              </a:rPr>
              <a:t> interaction</a:t>
            </a:r>
            <a:endParaRPr lang="en-US" b="1" i="1" dirty="0">
              <a:solidFill>
                <a:schemeClr val="accent3">
                  <a:lumMod val="50000"/>
                </a:schemeClr>
              </a:solidFill>
              <a:latin typeface="Router-Book"/>
              <a:cs typeface="Router-Book"/>
            </a:endParaRPr>
          </a:p>
        </p:txBody>
      </p:sp>
    </p:spTree>
    <p:extLst>
      <p:ext uri="{BB962C8B-B14F-4D97-AF65-F5344CB8AC3E}">
        <p14:creationId xmlns:p14="http://schemas.microsoft.com/office/powerpoint/2010/main" val="194456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1065</Words>
  <Application>Microsoft Macintosh PowerPoint</Application>
  <PresentationFormat>On-screen Show (4:3)</PresentationFormat>
  <Paragraphs>150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Adult Response Checklist</vt:lpstr>
    </vt:vector>
  </TitlesOfParts>
  <Company>Thomas Tallis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Brown</dc:creator>
  <cp:lastModifiedBy>Shaun Brown</cp:lastModifiedBy>
  <cp:revision>36</cp:revision>
  <dcterms:created xsi:type="dcterms:W3CDTF">2017-03-19T14:56:13Z</dcterms:created>
  <dcterms:modified xsi:type="dcterms:W3CDTF">2017-03-25T16:25:36Z</dcterms:modified>
</cp:coreProperties>
</file>