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1" r:id="rId5"/>
    <p:sldId id="262" r:id="rId6"/>
    <p:sldId id="263" r:id="rId7"/>
    <p:sldId id="264" r:id="rId8"/>
    <p:sldId id="275" r:id="rId9"/>
    <p:sldId id="265" r:id="rId10"/>
    <p:sldId id="266" r:id="rId11"/>
    <p:sldId id="267" r:id="rId12"/>
    <p:sldId id="268" r:id="rId13"/>
    <p:sldId id="269" r:id="rId14"/>
    <p:sldId id="276"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4" d="100"/>
          <a:sy n="74" d="100"/>
        </p:scale>
        <p:origin x="4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51907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29476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87052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3932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6428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53066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9FEF3F-B5B6-44FA-9E81-2DC5B541B09F}" type="datetimeFigureOut">
              <a:rPr lang="en-GB" smtClean="0"/>
              <a:t>15/04/2019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63142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9FEF3F-B5B6-44FA-9E81-2DC5B541B09F}" type="datetimeFigureOut">
              <a:rPr lang="en-GB" smtClean="0"/>
              <a:t>15/04/2019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7791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FEF3F-B5B6-44FA-9E81-2DC5B541B09F}" type="datetimeFigureOut">
              <a:rPr lang="en-GB" smtClean="0"/>
              <a:t>15/04/2019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400060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184250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53402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FEF3F-B5B6-44FA-9E81-2DC5B541B09F}" type="datetimeFigureOut">
              <a:rPr lang="en-GB" smtClean="0"/>
              <a:t>15/04/2019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107B8-536E-4AC1-96EB-BAB45879B201}" type="slidenum">
              <a:rPr lang="en-GB" smtClean="0"/>
              <a:t>‹#›</a:t>
            </a:fld>
            <a:endParaRPr lang="en-GB"/>
          </a:p>
        </p:txBody>
      </p:sp>
    </p:spTree>
    <p:extLst>
      <p:ext uri="{BB962C8B-B14F-4D97-AF65-F5344CB8AC3E}">
        <p14:creationId xmlns:p14="http://schemas.microsoft.com/office/powerpoint/2010/main" val="407019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icould.com/stories/michael-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Careers in the Legal Sector</a:t>
            </a:r>
            <a:endParaRPr lang="en-GB" b="1" u="sng" dirty="0"/>
          </a:p>
        </p:txBody>
      </p:sp>
      <p:pic>
        <p:nvPicPr>
          <p:cNvPr id="3" name="Picture 2"/>
          <p:cNvPicPr>
            <a:picLocks noChangeAspect="1"/>
          </p:cNvPicPr>
          <p:nvPr/>
        </p:nvPicPr>
        <p:blipFill>
          <a:blip r:embed="rId2"/>
          <a:stretch>
            <a:fillRect/>
          </a:stretch>
        </p:blipFill>
        <p:spPr>
          <a:xfrm>
            <a:off x="3913632" y="3739896"/>
            <a:ext cx="3630168" cy="2194560"/>
          </a:xfrm>
          <a:prstGeom prst="rect">
            <a:avLst/>
          </a:prstGeom>
        </p:spPr>
      </p:pic>
    </p:spTree>
    <p:extLst>
      <p:ext uri="{BB962C8B-B14F-4D97-AF65-F5344CB8AC3E}">
        <p14:creationId xmlns:p14="http://schemas.microsoft.com/office/powerpoint/2010/main" val="249293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Skills needed to be a Legal Secretary</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You'll need:</a:t>
            </a:r>
          </a:p>
          <a:p>
            <a:endParaRPr lang="en-GB" dirty="0" smtClean="0"/>
          </a:p>
          <a:p>
            <a:r>
              <a:rPr lang="en-GB" dirty="0" smtClean="0"/>
              <a:t>administration skills</a:t>
            </a:r>
          </a:p>
          <a:p>
            <a:r>
              <a:rPr lang="en-GB" dirty="0" smtClean="0"/>
              <a:t>excellent verbal communication skills</a:t>
            </a:r>
          </a:p>
          <a:p>
            <a:r>
              <a:rPr lang="en-GB" dirty="0" smtClean="0"/>
              <a:t>excellent written communication skills</a:t>
            </a:r>
          </a:p>
          <a:p>
            <a:r>
              <a:rPr lang="en-GB" dirty="0" smtClean="0"/>
              <a:t>to be thorough and pay attention to detail</a:t>
            </a:r>
          </a:p>
          <a:p>
            <a:r>
              <a:rPr lang="en-GB" dirty="0" smtClean="0"/>
              <a:t>the ability to work well with others</a:t>
            </a:r>
          </a:p>
          <a:p>
            <a:r>
              <a:rPr lang="en-GB" dirty="0" smtClean="0"/>
              <a:t>knowledge of English language</a:t>
            </a:r>
          </a:p>
          <a:p>
            <a:r>
              <a:rPr lang="en-GB" dirty="0" smtClean="0"/>
              <a:t>the ability to accept criticism and work well under pressure</a:t>
            </a:r>
          </a:p>
          <a:p>
            <a:r>
              <a:rPr lang="en-GB" dirty="0" smtClean="0"/>
              <a:t>the ability to use your initiative</a:t>
            </a:r>
          </a:p>
          <a:p>
            <a:r>
              <a:rPr lang="en-GB" dirty="0" smtClean="0"/>
              <a:t>being able to use a computer terminal or hand-held device may be beneficial for this job.</a:t>
            </a:r>
            <a:endParaRPr lang="en-GB" dirty="0"/>
          </a:p>
        </p:txBody>
      </p:sp>
    </p:spTree>
    <p:extLst>
      <p:ext uri="{BB962C8B-B14F-4D97-AF65-F5344CB8AC3E}">
        <p14:creationId xmlns:p14="http://schemas.microsoft.com/office/powerpoint/2010/main" val="295990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Entry requirements</a:t>
            </a:r>
            <a:endParaRPr lang="en-GB" b="1" dirty="0"/>
          </a:p>
        </p:txBody>
      </p:sp>
      <p:sp>
        <p:nvSpPr>
          <p:cNvPr id="3" name="Content Placeholder 2"/>
          <p:cNvSpPr>
            <a:spLocks noGrp="1"/>
          </p:cNvSpPr>
          <p:nvPr>
            <p:ph idx="1"/>
          </p:nvPr>
        </p:nvSpPr>
        <p:spPr/>
        <p:txBody>
          <a:bodyPr/>
          <a:lstStyle/>
          <a:p>
            <a:r>
              <a:rPr lang="en-GB" dirty="0" smtClean="0"/>
              <a:t>You could take a course in audio transcription, legal word processing, or a qualification like a Level 3 Diploma for Legal Secretaries.</a:t>
            </a:r>
          </a:p>
          <a:p>
            <a:endParaRPr lang="en-GB" dirty="0" smtClean="0"/>
          </a:p>
          <a:p>
            <a:r>
              <a:rPr lang="en-GB" dirty="0" smtClean="0"/>
              <a:t>Entry requirements</a:t>
            </a:r>
          </a:p>
          <a:p>
            <a:r>
              <a:rPr lang="en-GB" dirty="0" smtClean="0"/>
              <a:t>You'll usually need:</a:t>
            </a:r>
          </a:p>
          <a:p>
            <a:endParaRPr lang="en-GB" dirty="0" smtClean="0"/>
          </a:p>
          <a:p>
            <a:r>
              <a:rPr lang="en-GB" dirty="0" smtClean="0"/>
              <a:t>4 or 5 GCSEs at grades 9 to 4 (A* to C) for a level 3 </a:t>
            </a:r>
            <a:r>
              <a:rPr lang="en-GB" dirty="0" smtClean="0"/>
              <a:t>course</a:t>
            </a:r>
            <a:endParaRPr lang="en-GB" dirty="0" smtClean="0"/>
          </a:p>
        </p:txBody>
      </p:sp>
    </p:spTree>
    <p:extLst>
      <p:ext uri="{BB962C8B-B14F-4D97-AF65-F5344CB8AC3E}">
        <p14:creationId xmlns:p14="http://schemas.microsoft.com/office/powerpoint/2010/main" val="2862713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a:t>
            </a:r>
            <a:endParaRPr lang="en-GB" b="1" dirty="0"/>
          </a:p>
        </p:txBody>
      </p:sp>
      <p:sp>
        <p:nvSpPr>
          <p:cNvPr id="3" name="Content Placeholder 2"/>
          <p:cNvSpPr>
            <a:spLocks noGrp="1"/>
          </p:cNvSpPr>
          <p:nvPr>
            <p:ph idx="1"/>
          </p:nvPr>
        </p:nvSpPr>
        <p:spPr/>
        <p:txBody>
          <a:bodyPr>
            <a:normAutofit lnSpcReduction="10000"/>
          </a:bodyPr>
          <a:lstStyle/>
          <a:p>
            <a:r>
              <a:rPr lang="en-GB" dirty="0" smtClean="0"/>
              <a:t>You could get into this job through an intermediate and advanced apprenticeship in legal services or as a paralegal.</a:t>
            </a:r>
          </a:p>
          <a:p>
            <a:endParaRPr lang="en-GB" dirty="0" smtClean="0"/>
          </a:p>
          <a:p>
            <a:r>
              <a:rPr lang="en-GB" dirty="0" smtClean="0"/>
              <a:t>Entry requirements</a:t>
            </a:r>
          </a:p>
          <a:p>
            <a:r>
              <a:rPr lang="en-GB" dirty="0" smtClean="0"/>
              <a:t>You'll usually need:</a:t>
            </a:r>
          </a:p>
          <a:p>
            <a:endParaRPr lang="en-GB" dirty="0" smtClean="0"/>
          </a:p>
          <a:p>
            <a:r>
              <a:rPr lang="en-GB" dirty="0" smtClean="0"/>
              <a:t>some GCSEs, usually including English and maths, for an intermediate apprenticeship</a:t>
            </a:r>
          </a:p>
          <a:p>
            <a:r>
              <a:rPr lang="en-GB" dirty="0" smtClean="0"/>
              <a:t>5 GCSEs at grades 9 to 4 (A* to C), including English and maths, for an advanced apprenticeship</a:t>
            </a:r>
            <a:endParaRPr lang="en-GB" dirty="0"/>
          </a:p>
        </p:txBody>
      </p:sp>
    </p:spTree>
    <p:extLst>
      <p:ext uri="{BB962C8B-B14F-4D97-AF65-F5344CB8AC3E}">
        <p14:creationId xmlns:p14="http://schemas.microsoft.com/office/powerpoint/2010/main" val="23759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Barristers Clerk</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In this role you could be:</a:t>
            </a:r>
          </a:p>
          <a:p>
            <a:endParaRPr lang="en-GB" dirty="0" smtClean="0"/>
          </a:p>
          <a:p>
            <a:r>
              <a:rPr lang="en-GB" dirty="0" smtClean="0"/>
              <a:t>preparing papers and taking books, documents and robes to and from court</a:t>
            </a:r>
          </a:p>
          <a:p>
            <a:r>
              <a:rPr lang="en-GB" dirty="0" smtClean="0"/>
              <a:t>messenger work (collecting and delivering documents by hand)</a:t>
            </a:r>
          </a:p>
          <a:p>
            <a:r>
              <a:rPr lang="en-GB" dirty="0" smtClean="0"/>
              <a:t>photocopying, filing and dealing with letters, emails and phone calls</a:t>
            </a:r>
          </a:p>
          <a:p>
            <a:r>
              <a:rPr lang="en-GB" dirty="0" smtClean="0"/>
              <a:t>handling accounts, invoices and petty cash</a:t>
            </a:r>
          </a:p>
          <a:p>
            <a:r>
              <a:rPr lang="en-GB" dirty="0" smtClean="0"/>
              <a:t>collecting fees</a:t>
            </a:r>
          </a:p>
          <a:p>
            <a:r>
              <a:rPr lang="en-GB" dirty="0" smtClean="0"/>
              <a:t>organising the law library</a:t>
            </a:r>
          </a:p>
          <a:p>
            <a:r>
              <a:rPr lang="en-GB" dirty="0" smtClean="0"/>
              <a:t>managing each barrister's daily diary and keeping their case information up-to-date</a:t>
            </a:r>
          </a:p>
          <a:p>
            <a:r>
              <a:rPr lang="en-GB" dirty="0" smtClean="0"/>
              <a:t>dealing with solicitors, clients and their barristers</a:t>
            </a:r>
          </a:p>
          <a:p>
            <a:r>
              <a:rPr lang="en-GB" dirty="0" smtClean="0"/>
              <a:t>reorganising barristers' schedules when necessary</a:t>
            </a:r>
          </a:p>
          <a:p>
            <a:r>
              <a:rPr lang="en-GB" dirty="0" smtClean="0"/>
              <a:t>£15,000 to £60,000 per year</a:t>
            </a:r>
            <a:endParaRPr lang="en-GB" dirty="0"/>
          </a:p>
        </p:txBody>
      </p:sp>
      <p:pic>
        <p:nvPicPr>
          <p:cNvPr id="4" name="Picture 3"/>
          <p:cNvPicPr>
            <a:picLocks noChangeAspect="1"/>
          </p:cNvPicPr>
          <p:nvPr/>
        </p:nvPicPr>
        <p:blipFill>
          <a:blip r:embed="rId2"/>
          <a:stretch>
            <a:fillRect/>
          </a:stretch>
        </p:blipFill>
        <p:spPr>
          <a:xfrm>
            <a:off x="10005776" y="0"/>
            <a:ext cx="1960776" cy="2569464"/>
          </a:xfrm>
          <a:prstGeom prst="rect">
            <a:avLst/>
          </a:prstGeom>
        </p:spPr>
      </p:pic>
    </p:spTree>
    <p:extLst>
      <p:ext uri="{BB962C8B-B14F-4D97-AF65-F5344CB8AC3E}">
        <p14:creationId xmlns:p14="http://schemas.microsoft.com/office/powerpoint/2010/main" val="1334610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Location of Jobs?</a:t>
            </a:r>
            <a:endParaRPr lang="en-GB" b="1" dirty="0"/>
          </a:p>
        </p:txBody>
      </p:sp>
      <p:sp>
        <p:nvSpPr>
          <p:cNvPr id="3" name="Content Placeholder 2"/>
          <p:cNvSpPr>
            <a:spLocks noGrp="1"/>
          </p:cNvSpPr>
          <p:nvPr>
            <p:ph idx="1"/>
          </p:nvPr>
        </p:nvSpPr>
        <p:spPr/>
        <p:txBody>
          <a:bodyPr/>
          <a:lstStyle/>
          <a:p>
            <a:pPr marL="0" indent="0">
              <a:buNone/>
            </a:pPr>
            <a:r>
              <a:rPr lang="en-GB" dirty="0" smtClean="0"/>
              <a:t>Most of the jobs are in London including Canary Wharf, Essex, Tower Hamlets, Farringdon, Richmond and Central London!</a:t>
            </a:r>
          </a:p>
          <a:p>
            <a:pPr marL="0" indent="0">
              <a:buNone/>
            </a:pPr>
            <a:endParaRPr lang="en-GB" dirty="0"/>
          </a:p>
        </p:txBody>
      </p:sp>
    </p:spTree>
    <p:extLst>
      <p:ext uri="{BB962C8B-B14F-4D97-AF65-F5344CB8AC3E}">
        <p14:creationId xmlns:p14="http://schemas.microsoft.com/office/powerpoint/2010/main" val="270342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Entry Requirements:</a:t>
            </a:r>
            <a:endParaRPr lang="en-GB" b="1" dirty="0"/>
          </a:p>
        </p:txBody>
      </p:sp>
      <p:sp>
        <p:nvSpPr>
          <p:cNvPr id="3" name="Content Placeholder 2"/>
          <p:cNvSpPr>
            <a:spLocks noGrp="1"/>
          </p:cNvSpPr>
          <p:nvPr>
            <p:ph idx="1"/>
          </p:nvPr>
        </p:nvSpPr>
        <p:spPr/>
        <p:txBody>
          <a:bodyPr/>
          <a:lstStyle/>
          <a:p>
            <a:r>
              <a:rPr lang="en-GB" dirty="0" smtClean="0"/>
              <a:t>Some employers may expect you to have a university degree. A course in law or a related subject can be useful but is not always essential.</a:t>
            </a:r>
          </a:p>
          <a:p>
            <a:endParaRPr lang="en-GB" dirty="0" smtClean="0"/>
          </a:p>
          <a:p>
            <a:r>
              <a:rPr lang="en-GB" dirty="0" smtClean="0"/>
              <a:t>Entry requirements</a:t>
            </a:r>
          </a:p>
          <a:p>
            <a:r>
              <a:rPr lang="en-GB" dirty="0" smtClean="0"/>
              <a:t>You'll usually need:</a:t>
            </a:r>
          </a:p>
          <a:p>
            <a:r>
              <a:rPr lang="en-GB" dirty="0" smtClean="0"/>
              <a:t>5 GCSEs from Levels 4 to 9 (including English and Maths)</a:t>
            </a:r>
          </a:p>
          <a:p>
            <a:r>
              <a:rPr lang="en-GB" dirty="0" smtClean="0"/>
              <a:t>2 to 3 A levels for a degree</a:t>
            </a:r>
            <a:endParaRPr lang="en-GB" dirty="0"/>
          </a:p>
        </p:txBody>
      </p:sp>
    </p:spTree>
    <p:extLst>
      <p:ext uri="{BB962C8B-B14F-4D97-AF65-F5344CB8AC3E}">
        <p14:creationId xmlns:p14="http://schemas.microsoft.com/office/powerpoint/2010/main" val="2131080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a:t>
            </a:r>
            <a:endParaRPr lang="en-GB" b="1" dirty="0"/>
          </a:p>
        </p:txBody>
      </p:sp>
      <p:sp>
        <p:nvSpPr>
          <p:cNvPr id="3" name="Content Placeholder 2"/>
          <p:cNvSpPr>
            <a:spLocks noGrp="1"/>
          </p:cNvSpPr>
          <p:nvPr>
            <p:ph idx="1"/>
          </p:nvPr>
        </p:nvSpPr>
        <p:spPr/>
        <p:txBody>
          <a:bodyPr>
            <a:normAutofit lnSpcReduction="10000"/>
          </a:bodyPr>
          <a:lstStyle/>
          <a:p>
            <a:r>
              <a:rPr lang="en-GB" dirty="0" smtClean="0"/>
              <a:t>Many firms will look for A level or equivalent qualifications.</a:t>
            </a:r>
          </a:p>
          <a:p>
            <a:endParaRPr lang="en-GB" dirty="0" smtClean="0"/>
          </a:p>
          <a:p>
            <a:r>
              <a:rPr lang="en-GB" dirty="0" smtClean="0"/>
              <a:t>Doing a college course like a Level 3 Diploma in Providing Legal Services could help you to prepare for this job.</a:t>
            </a:r>
          </a:p>
          <a:p>
            <a:endParaRPr lang="en-GB" dirty="0" smtClean="0"/>
          </a:p>
          <a:p>
            <a:r>
              <a:rPr lang="en-GB" dirty="0" smtClean="0"/>
              <a:t>Entry requirements</a:t>
            </a:r>
          </a:p>
          <a:p>
            <a:r>
              <a:rPr lang="en-GB" dirty="0" smtClean="0"/>
              <a:t>You may need:</a:t>
            </a:r>
          </a:p>
          <a:p>
            <a:endParaRPr lang="en-GB" dirty="0" smtClean="0"/>
          </a:p>
          <a:p>
            <a:r>
              <a:rPr lang="en-GB" dirty="0" smtClean="0"/>
              <a:t>4 or 5 GCSEs at grades 9 to 4 (A* to C) for a level 3 course</a:t>
            </a:r>
            <a:endParaRPr lang="en-GB" dirty="0"/>
          </a:p>
        </p:txBody>
      </p:sp>
    </p:spTree>
    <p:extLst>
      <p:ext uri="{BB962C8B-B14F-4D97-AF65-F5344CB8AC3E}">
        <p14:creationId xmlns:p14="http://schemas.microsoft.com/office/powerpoint/2010/main" val="906578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a:t>
            </a:r>
            <a:endParaRPr lang="en-GB" b="1" dirty="0"/>
          </a:p>
        </p:txBody>
      </p:sp>
      <p:sp>
        <p:nvSpPr>
          <p:cNvPr id="3" name="Content Placeholder 2"/>
          <p:cNvSpPr>
            <a:spLocks noGrp="1"/>
          </p:cNvSpPr>
          <p:nvPr>
            <p:ph idx="1"/>
          </p:nvPr>
        </p:nvSpPr>
        <p:spPr/>
        <p:txBody>
          <a:bodyPr>
            <a:normAutofit lnSpcReduction="10000"/>
          </a:bodyPr>
          <a:lstStyle/>
          <a:p>
            <a:r>
              <a:rPr lang="en-GB" dirty="0" smtClean="0"/>
              <a:t>You could get into this job through an intermediate or advanced apprenticeship in legal services or business administration.</a:t>
            </a:r>
          </a:p>
          <a:p>
            <a:endParaRPr lang="en-GB" dirty="0" smtClean="0"/>
          </a:p>
          <a:p>
            <a:r>
              <a:rPr lang="en-GB" dirty="0" smtClean="0"/>
              <a:t>Entry requirements</a:t>
            </a:r>
          </a:p>
          <a:p>
            <a:r>
              <a:rPr lang="en-GB" dirty="0" smtClean="0"/>
              <a:t>You'll usually need:</a:t>
            </a:r>
          </a:p>
          <a:p>
            <a:endParaRPr lang="en-GB" dirty="0" smtClean="0"/>
          </a:p>
          <a:p>
            <a:r>
              <a:rPr lang="en-GB" dirty="0" smtClean="0"/>
              <a:t>some GCSEs, usually including English and maths, for an intermediate apprenticeship</a:t>
            </a:r>
          </a:p>
          <a:p>
            <a:r>
              <a:rPr lang="en-GB" dirty="0" smtClean="0"/>
              <a:t>5 GCSEs at grades 9 to 4 (A* to C), including English and maths, for an advanced apprenticeship</a:t>
            </a:r>
            <a:endParaRPr lang="en-GB" dirty="0"/>
          </a:p>
        </p:txBody>
      </p:sp>
    </p:spTree>
    <p:extLst>
      <p:ext uri="{BB962C8B-B14F-4D97-AF65-F5344CB8AC3E}">
        <p14:creationId xmlns:p14="http://schemas.microsoft.com/office/powerpoint/2010/main" val="3171744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www.icould.com</a:t>
            </a:r>
            <a:endParaRPr lang="en-GB" b="1" dirty="0"/>
          </a:p>
        </p:txBody>
      </p:sp>
      <p:sp>
        <p:nvSpPr>
          <p:cNvPr id="3" name="Content Placeholder 2"/>
          <p:cNvSpPr>
            <a:spLocks noGrp="1"/>
          </p:cNvSpPr>
          <p:nvPr>
            <p:ph idx="1"/>
          </p:nvPr>
        </p:nvSpPr>
        <p:spPr/>
        <p:txBody>
          <a:bodyPr/>
          <a:lstStyle/>
          <a:p>
            <a:r>
              <a:rPr lang="en-GB" dirty="0" smtClean="0"/>
              <a:t>Videos related to different professions – Trainee Solicitor Story</a:t>
            </a:r>
          </a:p>
          <a:p>
            <a:pPr marL="0" indent="0">
              <a:buNone/>
            </a:pPr>
            <a:r>
              <a:rPr lang="en-GB" dirty="0">
                <a:hlinkClick r:id="rId2"/>
              </a:rPr>
              <a:t>https://icould.com/stories/michael-k</a:t>
            </a:r>
            <a:r>
              <a:rPr lang="en-GB" dirty="0" smtClean="0">
                <a:hlinkClick r:id="rId2"/>
              </a:rPr>
              <a:t>/</a:t>
            </a:r>
            <a:endParaRPr lang="en-GB" dirty="0" smtClean="0"/>
          </a:p>
          <a:p>
            <a:pPr marL="0" indent="0">
              <a:buNone/>
            </a:pPr>
            <a:endParaRPr lang="en-GB" dirty="0"/>
          </a:p>
          <a:p>
            <a:pPr marL="0" indent="0">
              <a:buNone/>
            </a:pPr>
            <a:r>
              <a:rPr lang="en-GB" dirty="0" smtClean="0"/>
              <a:t>HEARING A STORY OF SOMEONE IN A JOB CAN BE VERY USEFUL AS THEY DESCRIBE THEIR EXPERIENCE!!</a:t>
            </a:r>
          </a:p>
          <a:p>
            <a:pPr marL="0" indent="0">
              <a:buNone/>
            </a:pPr>
            <a:endParaRPr lang="en-GB" dirty="0"/>
          </a:p>
        </p:txBody>
      </p:sp>
      <p:pic>
        <p:nvPicPr>
          <p:cNvPr id="4" name="Picture 3"/>
          <p:cNvPicPr>
            <a:picLocks noChangeAspect="1"/>
          </p:cNvPicPr>
          <p:nvPr/>
        </p:nvPicPr>
        <p:blipFill>
          <a:blip r:embed="rId3"/>
          <a:stretch>
            <a:fillRect/>
          </a:stretch>
        </p:blipFill>
        <p:spPr>
          <a:xfrm>
            <a:off x="6419088" y="4059936"/>
            <a:ext cx="5221224" cy="2441447"/>
          </a:xfrm>
          <a:prstGeom prst="rect">
            <a:avLst/>
          </a:prstGeom>
        </p:spPr>
      </p:pic>
    </p:spTree>
    <p:extLst>
      <p:ext uri="{BB962C8B-B14F-4D97-AF65-F5344CB8AC3E}">
        <p14:creationId xmlns:p14="http://schemas.microsoft.com/office/powerpoint/2010/main" val="241766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57451"/>
          </a:xfrm>
        </p:spPr>
        <p:txBody>
          <a:bodyPr>
            <a:normAutofit fontScale="90000"/>
          </a:bodyPr>
          <a:lstStyle/>
          <a:p>
            <a:r>
              <a:rPr lang="en-GB" u="sng" dirty="0" smtClean="0"/>
              <a:t/>
            </a:r>
            <a:br>
              <a:rPr lang="en-GB" u="sng" dirty="0" smtClean="0"/>
            </a:br>
            <a:r>
              <a:rPr lang="en-GB" u="sng" dirty="0"/>
              <a:t/>
            </a:r>
            <a:br>
              <a:rPr lang="en-GB" u="sng" dirty="0"/>
            </a:br>
            <a:r>
              <a:rPr lang="en-GB" u="sng" dirty="0" smtClean="0"/>
              <a:t/>
            </a:r>
            <a:br>
              <a:rPr lang="en-GB" u="sng" dirty="0" smtClean="0"/>
            </a:br>
            <a:r>
              <a:rPr lang="en-GB" u="sng" dirty="0"/>
              <a:t/>
            </a:r>
            <a:br>
              <a:rPr lang="en-GB" u="sng" dirty="0"/>
            </a:br>
            <a:r>
              <a:rPr lang="en-GB" u="sng" dirty="0" smtClean="0"/>
              <a:t/>
            </a:r>
            <a:br>
              <a:rPr lang="en-GB" u="sng" dirty="0" smtClean="0"/>
            </a:br>
            <a:r>
              <a:rPr lang="en-GB" u="sng" dirty="0" smtClean="0"/>
              <a:t/>
            </a:r>
            <a:br>
              <a:rPr lang="en-GB" u="sng" dirty="0" smtClean="0"/>
            </a:br>
            <a:r>
              <a:rPr lang="en-GB" u="sng" dirty="0"/>
              <a:t/>
            </a:r>
            <a:br>
              <a:rPr lang="en-GB" u="sng" dirty="0"/>
            </a:br>
            <a:r>
              <a:rPr lang="en-GB" u="sng" dirty="0" smtClean="0"/>
              <a:t/>
            </a:r>
            <a:br>
              <a:rPr lang="en-GB" u="sng" dirty="0" smtClean="0"/>
            </a:br>
            <a:r>
              <a:rPr lang="en-GB" u="sng" dirty="0" smtClean="0"/>
              <a:t>What </a:t>
            </a:r>
            <a:r>
              <a:rPr lang="en-GB" u="sng" dirty="0"/>
              <a:t>is the Law? </a:t>
            </a:r>
            <a:r>
              <a:rPr lang="en-GB" dirty="0"/>
              <a:t>the system of rules which a particular country or community </a:t>
            </a:r>
            <a:r>
              <a:rPr lang="en-GB" dirty="0" smtClean="0"/>
              <a:t>recognises </a:t>
            </a:r>
            <a:r>
              <a:rPr lang="en-GB" dirty="0"/>
              <a:t>as regulating the actions of its members and which it may enforce by the imposition of penalties</a:t>
            </a:r>
            <a:r>
              <a:rPr lang="en-GB" dirty="0" smtClean="0"/>
              <a:t>.</a:t>
            </a:r>
            <a:br>
              <a:rPr lang="en-GB" dirty="0" smtClean="0"/>
            </a:br>
            <a:r>
              <a:rPr lang="en-GB" dirty="0"/>
              <a:t/>
            </a:r>
            <a:br>
              <a:rPr lang="en-GB" dirty="0"/>
            </a:br>
            <a:r>
              <a:rPr lang="en-GB" u="sng" dirty="0" smtClean="0"/>
              <a:t>JOBS</a:t>
            </a:r>
            <a:r>
              <a:rPr lang="en-GB" dirty="0" smtClean="0"/>
              <a:t>? Court Usher, Legal Executive, Barrister, Coroner, Court legal adviser, Court Administrative Assistant and many more……..</a:t>
            </a:r>
            <a:br>
              <a:rPr lang="en-GB" dirty="0" smtClean="0"/>
            </a:br>
            <a:endParaRPr lang="en-GB" dirty="0"/>
          </a:p>
        </p:txBody>
      </p:sp>
    </p:spTree>
    <p:extLst>
      <p:ext uri="{BB962C8B-B14F-4D97-AF65-F5344CB8AC3E}">
        <p14:creationId xmlns:p14="http://schemas.microsoft.com/office/powerpoint/2010/main" val="399119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jobs are in the Legal Sector?</a:t>
            </a:r>
            <a:endParaRPr lang="en-GB" b="1" u="sng" dirty="0"/>
          </a:p>
        </p:txBody>
      </p:sp>
      <p:sp>
        <p:nvSpPr>
          <p:cNvPr id="3" name="Content Placeholder 2"/>
          <p:cNvSpPr>
            <a:spLocks noGrp="1"/>
          </p:cNvSpPr>
          <p:nvPr>
            <p:ph idx="1"/>
          </p:nvPr>
        </p:nvSpPr>
        <p:spPr/>
        <p:txBody>
          <a:bodyPr/>
          <a:lstStyle/>
          <a:p>
            <a:r>
              <a:rPr lang="en-GB" dirty="0" smtClean="0"/>
              <a:t>You can research many jobs related to law on - The National Careers Service Website – simply type into google ‘next step job profiles’ and a list of job sectors will appear.</a:t>
            </a:r>
          </a:p>
          <a:p>
            <a:r>
              <a:rPr lang="en-GB" dirty="0" smtClean="0"/>
              <a:t>Research is useful as it allows you to know what jobs are available within a particular sector</a:t>
            </a:r>
          </a:p>
          <a:p>
            <a:endParaRPr lang="en-GB" dirty="0"/>
          </a:p>
        </p:txBody>
      </p:sp>
      <p:pic>
        <p:nvPicPr>
          <p:cNvPr id="4" name="Picture 3"/>
          <p:cNvPicPr>
            <a:picLocks noChangeAspect="1"/>
          </p:cNvPicPr>
          <p:nvPr/>
        </p:nvPicPr>
        <p:blipFill>
          <a:blip r:embed="rId2"/>
          <a:stretch>
            <a:fillRect/>
          </a:stretch>
        </p:blipFill>
        <p:spPr>
          <a:xfrm>
            <a:off x="6739128" y="3904488"/>
            <a:ext cx="3529583" cy="2407412"/>
          </a:xfrm>
          <a:prstGeom prst="rect">
            <a:avLst/>
          </a:prstGeom>
        </p:spPr>
      </p:pic>
    </p:spTree>
    <p:extLst>
      <p:ext uri="{BB962C8B-B14F-4D97-AF65-F5344CB8AC3E}">
        <p14:creationId xmlns:p14="http://schemas.microsoft.com/office/powerpoint/2010/main" val="6915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Solicitor - </a:t>
            </a:r>
            <a:r>
              <a:rPr lang="en-GB" sz="4000" b="1" dirty="0" smtClean="0"/>
              <a:t>Solicitors advise clients about the law and act on their behalf in legal matters.</a:t>
            </a:r>
            <a:endParaRPr lang="en-GB" sz="4000" b="1" dirty="0"/>
          </a:p>
        </p:txBody>
      </p:sp>
      <p:sp>
        <p:nvSpPr>
          <p:cNvPr id="3" name="Content Placeholder 2"/>
          <p:cNvSpPr>
            <a:spLocks noGrp="1"/>
          </p:cNvSpPr>
          <p:nvPr>
            <p:ph idx="1"/>
          </p:nvPr>
        </p:nvSpPr>
        <p:spPr/>
        <p:txBody>
          <a:bodyPr>
            <a:normAutofit fontScale="85000" lnSpcReduction="20000"/>
          </a:bodyPr>
          <a:lstStyle/>
          <a:p>
            <a:r>
              <a:rPr lang="en-GB" dirty="0" smtClean="0"/>
              <a:t>In this role you could be:</a:t>
            </a:r>
          </a:p>
          <a:p>
            <a:endParaRPr lang="en-GB" dirty="0" smtClean="0"/>
          </a:p>
          <a:p>
            <a:r>
              <a:rPr lang="en-GB" dirty="0" smtClean="0"/>
              <a:t>advising and representing clients in court</a:t>
            </a:r>
          </a:p>
          <a:p>
            <a:r>
              <a:rPr lang="en-GB" dirty="0" smtClean="0"/>
              <a:t>instructing barristers or advocates to act for clients</a:t>
            </a:r>
          </a:p>
          <a:p>
            <a:r>
              <a:rPr lang="en-GB" dirty="0" smtClean="0"/>
              <a:t>drafting confidential letters and contracts</a:t>
            </a:r>
          </a:p>
          <a:p>
            <a:r>
              <a:rPr lang="en-GB" dirty="0" smtClean="0"/>
              <a:t>researching legal records and case law</a:t>
            </a:r>
          </a:p>
          <a:p>
            <a:r>
              <a:rPr lang="en-GB" dirty="0" smtClean="0"/>
              <a:t>attending meetings and negotiations</a:t>
            </a:r>
          </a:p>
          <a:p>
            <a:r>
              <a:rPr lang="en-GB" dirty="0" smtClean="0"/>
              <a:t>managing finances and preparing papers for court</a:t>
            </a:r>
          </a:p>
          <a:p>
            <a:r>
              <a:rPr lang="en-GB" dirty="0" smtClean="0"/>
              <a:t>using plain English to explaining complex legal matters to clients</a:t>
            </a:r>
          </a:p>
          <a:p>
            <a:r>
              <a:rPr lang="en-GB" dirty="0" smtClean="0"/>
              <a:t>keeping up to date with changes in the law</a:t>
            </a:r>
          </a:p>
          <a:p>
            <a:r>
              <a:rPr lang="en-GB" dirty="0" smtClean="0"/>
              <a:t>SALARY - £25,000 TO £100,000 per year</a:t>
            </a:r>
            <a:endParaRPr lang="en-GB" dirty="0"/>
          </a:p>
        </p:txBody>
      </p:sp>
      <p:pic>
        <p:nvPicPr>
          <p:cNvPr id="4" name="Picture 3"/>
          <p:cNvPicPr>
            <a:picLocks noChangeAspect="1"/>
          </p:cNvPicPr>
          <p:nvPr/>
        </p:nvPicPr>
        <p:blipFill>
          <a:blip r:embed="rId2"/>
          <a:stretch>
            <a:fillRect/>
          </a:stretch>
        </p:blipFill>
        <p:spPr>
          <a:xfrm>
            <a:off x="8719947" y="1690687"/>
            <a:ext cx="3219450" cy="3210497"/>
          </a:xfrm>
          <a:prstGeom prst="rect">
            <a:avLst/>
          </a:prstGeom>
        </p:spPr>
      </p:pic>
    </p:spTree>
    <p:extLst>
      <p:ext uri="{BB962C8B-B14F-4D97-AF65-F5344CB8AC3E}">
        <p14:creationId xmlns:p14="http://schemas.microsoft.com/office/powerpoint/2010/main" val="380261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Entry Requirements:</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In order to qualify, you could:</a:t>
            </a:r>
          </a:p>
          <a:p>
            <a:endParaRPr lang="en-GB" dirty="0" smtClean="0"/>
          </a:p>
          <a:p>
            <a:r>
              <a:rPr lang="en-GB" dirty="0" smtClean="0"/>
              <a:t>do a law degree, then complete the postgraduate Legal Practice Course</a:t>
            </a:r>
          </a:p>
          <a:p>
            <a:r>
              <a:rPr lang="en-GB" dirty="0" smtClean="0"/>
              <a:t>do a non-law degree followed by the Common Professional Examination or Graduate Diploma in Law</a:t>
            </a:r>
          </a:p>
          <a:p>
            <a:r>
              <a:rPr lang="en-GB" dirty="0" smtClean="0"/>
              <a:t>To get into some universities you'll need to pass the Law National Aptitude Test (LNAT).</a:t>
            </a:r>
          </a:p>
          <a:p>
            <a:endParaRPr lang="en-GB" dirty="0" smtClean="0"/>
          </a:p>
          <a:p>
            <a:r>
              <a:rPr lang="en-GB" dirty="0" smtClean="0"/>
              <a:t>Entry requirements</a:t>
            </a:r>
          </a:p>
          <a:p>
            <a:r>
              <a:rPr lang="en-GB" dirty="0" smtClean="0"/>
              <a:t>You'll usually need:</a:t>
            </a:r>
          </a:p>
          <a:p>
            <a:r>
              <a:rPr lang="en-GB" dirty="0" smtClean="0"/>
              <a:t>5 GCSE’s Levels 4 to 9 (including Maths and English)</a:t>
            </a:r>
          </a:p>
          <a:p>
            <a:endParaRPr lang="en-GB" dirty="0" smtClean="0"/>
          </a:p>
          <a:p>
            <a:r>
              <a:rPr lang="en-GB" dirty="0" smtClean="0"/>
              <a:t>3 A levels or equivalent</a:t>
            </a:r>
            <a:endParaRPr lang="en-GB" dirty="0"/>
          </a:p>
        </p:txBody>
      </p:sp>
    </p:spTree>
    <p:extLst>
      <p:ext uri="{BB962C8B-B14F-4D97-AF65-F5344CB8AC3E}">
        <p14:creationId xmlns:p14="http://schemas.microsoft.com/office/powerpoint/2010/main" val="369445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 a Solicitor Degree Apprenticeship</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You could do a solicitor degree apprenticeship to qualify as a solicitor.</a:t>
            </a:r>
          </a:p>
          <a:p>
            <a:endParaRPr lang="en-GB" dirty="0" smtClean="0"/>
          </a:p>
          <a:p>
            <a:r>
              <a:rPr lang="en-GB" dirty="0" smtClean="0"/>
              <a:t>This route usually takes around 5 years and you'll need your employer's support to do it.</a:t>
            </a:r>
          </a:p>
          <a:p>
            <a:endParaRPr lang="en-GB" dirty="0" smtClean="0"/>
          </a:p>
          <a:p>
            <a:r>
              <a:rPr lang="en-GB" dirty="0" smtClean="0"/>
              <a:t>Entry requirements</a:t>
            </a:r>
          </a:p>
          <a:p>
            <a:r>
              <a:rPr lang="en-GB" dirty="0" smtClean="0"/>
              <a:t>To do this apprenticeship, you'll need:</a:t>
            </a:r>
          </a:p>
          <a:p>
            <a:endParaRPr lang="en-GB" dirty="0" smtClean="0"/>
          </a:p>
          <a:p>
            <a:r>
              <a:rPr lang="en-GB" dirty="0" smtClean="0"/>
              <a:t>5 GCSEs at grades 9 to 4 (A* to C) including English and maths</a:t>
            </a:r>
          </a:p>
          <a:p>
            <a:r>
              <a:rPr lang="en-GB" dirty="0" smtClean="0"/>
              <a:t>3 A levels at grade C or above</a:t>
            </a:r>
            <a:endParaRPr lang="en-GB" dirty="0"/>
          </a:p>
        </p:txBody>
      </p:sp>
      <p:pic>
        <p:nvPicPr>
          <p:cNvPr id="4" name="Picture 3"/>
          <p:cNvPicPr>
            <a:picLocks noChangeAspect="1"/>
          </p:cNvPicPr>
          <p:nvPr/>
        </p:nvPicPr>
        <p:blipFill>
          <a:blip r:embed="rId2"/>
          <a:stretch>
            <a:fillRect/>
          </a:stretch>
        </p:blipFill>
        <p:spPr>
          <a:xfrm>
            <a:off x="9532048" y="3630168"/>
            <a:ext cx="2428304" cy="2922651"/>
          </a:xfrm>
          <a:prstGeom prst="rect">
            <a:avLst/>
          </a:prstGeom>
        </p:spPr>
      </p:pic>
    </p:spTree>
    <p:extLst>
      <p:ext uri="{BB962C8B-B14F-4D97-AF65-F5344CB8AC3E}">
        <p14:creationId xmlns:p14="http://schemas.microsoft.com/office/powerpoint/2010/main" val="3701634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a:t>
            </a:r>
            <a:endParaRPr lang="en-GB" b="1" dirty="0"/>
          </a:p>
        </p:txBody>
      </p:sp>
      <p:sp>
        <p:nvSpPr>
          <p:cNvPr id="3" name="Content Placeholder 2"/>
          <p:cNvSpPr>
            <a:spLocks noGrp="1"/>
          </p:cNvSpPr>
          <p:nvPr>
            <p:ph idx="1"/>
          </p:nvPr>
        </p:nvSpPr>
        <p:spPr>
          <a:xfrm>
            <a:off x="838200" y="1825625"/>
            <a:ext cx="10515600" cy="2901823"/>
          </a:xfrm>
        </p:spPr>
        <p:txBody>
          <a:bodyPr/>
          <a:lstStyle/>
          <a:p>
            <a:r>
              <a:rPr lang="en-GB" dirty="0" smtClean="0"/>
              <a:t>You could start with a legal firm and do on-the-job training like the Chartered Institute of Legal Executives (</a:t>
            </a:r>
            <a:r>
              <a:rPr lang="en-GB" dirty="0" err="1" smtClean="0"/>
              <a:t>CILEx</a:t>
            </a:r>
            <a:r>
              <a:rPr lang="en-GB" dirty="0" smtClean="0"/>
              <a:t>) Level 6 Professional Diploma in Higher Law and Practice.</a:t>
            </a:r>
          </a:p>
          <a:p>
            <a:endParaRPr lang="en-GB" dirty="0" smtClean="0"/>
          </a:p>
          <a:p>
            <a:r>
              <a:rPr lang="en-GB" dirty="0" smtClean="0"/>
              <a:t>You would then complete a period of further training to qualify as a solicitor.</a:t>
            </a:r>
            <a:endParaRPr lang="en-GB" dirty="0"/>
          </a:p>
        </p:txBody>
      </p:sp>
    </p:spTree>
    <p:extLst>
      <p:ext uri="{BB962C8B-B14F-4D97-AF65-F5344CB8AC3E}">
        <p14:creationId xmlns:p14="http://schemas.microsoft.com/office/powerpoint/2010/main" val="256758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Location of Jobs?</a:t>
            </a:r>
            <a:endParaRPr lang="en-GB" b="1" dirty="0"/>
          </a:p>
        </p:txBody>
      </p:sp>
      <p:sp>
        <p:nvSpPr>
          <p:cNvPr id="3" name="Content Placeholder 2"/>
          <p:cNvSpPr>
            <a:spLocks noGrp="1"/>
          </p:cNvSpPr>
          <p:nvPr>
            <p:ph idx="1"/>
          </p:nvPr>
        </p:nvSpPr>
        <p:spPr/>
        <p:txBody>
          <a:bodyPr/>
          <a:lstStyle/>
          <a:p>
            <a:r>
              <a:rPr lang="en-GB" dirty="0" smtClean="0"/>
              <a:t>London has the most jobs for solicitors in the whole of the country!</a:t>
            </a:r>
          </a:p>
          <a:p>
            <a:r>
              <a:rPr lang="en-GB" dirty="0" smtClean="0"/>
              <a:t>You will often find solicitors offices even in your local town centre.</a:t>
            </a:r>
          </a:p>
          <a:p>
            <a:r>
              <a:rPr lang="en-GB" dirty="0" smtClean="0"/>
              <a:t>I have found work experience opportunities for students through calling solicitors offices if you would like to see what it’s like working in this environment.</a:t>
            </a:r>
          </a:p>
          <a:p>
            <a:pPr marL="0" indent="0">
              <a:buNone/>
            </a:pPr>
            <a:endParaRPr lang="en-GB" dirty="0"/>
          </a:p>
        </p:txBody>
      </p:sp>
    </p:spTree>
    <p:extLst>
      <p:ext uri="{BB962C8B-B14F-4D97-AF65-F5344CB8AC3E}">
        <p14:creationId xmlns:p14="http://schemas.microsoft.com/office/powerpoint/2010/main" val="72035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Legal Secretary - Legal secretaries provide administrative support for lawyers and legal executives.</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In this role you could be:</a:t>
            </a:r>
          </a:p>
          <a:p>
            <a:endParaRPr lang="en-GB" dirty="0" smtClean="0"/>
          </a:p>
          <a:p>
            <a:r>
              <a:rPr lang="en-GB" dirty="0" smtClean="0"/>
              <a:t>producing legal documents like wills and contracts</a:t>
            </a:r>
          </a:p>
          <a:p>
            <a:r>
              <a:rPr lang="en-GB" dirty="0" smtClean="0"/>
              <a:t>preparing court forms and statements</a:t>
            </a:r>
          </a:p>
          <a:p>
            <a:r>
              <a:rPr lang="en-GB" dirty="0" smtClean="0"/>
              <a:t>handling confidential information</a:t>
            </a:r>
          </a:p>
          <a:p>
            <a:r>
              <a:rPr lang="en-GB" dirty="0" smtClean="0"/>
              <a:t>working from solicitors' written notes and audio files (dictation)</a:t>
            </a:r>
          </a:p>
          <a:p>
            <a:r>
              <a:rPr lang="en-GB" dirty="0" smtClean="0"/>
              <a:t>dealing with clients</a:t>
            </a:r>
          </a:p>
          <a:p>
            <a:r>
              <a:rPr lang="en-GB" dirty="0" smtClean="0"/>
              <a:t>making appointments and managing diaries</a:t>
            </a:r>
          </a:p>
          <a:p>
            <a:r>
              <a:rPr lang="en-GB" dirty="0" smtClean="0"/>
              <a:t>accompanying solicitors to court or police stations</a:t>
            </a:r>
          </a:p>
          <a:p>
            <a:r>
              <a:rPr lang="en-GB" dirty="0" smtClean="0"/>
              <a:t>delivering and collecting documents</a:t>
            </a:r>
          </a:p>
          <a:p>
            <a:r>
              <a:rPr lang="en-GB" dirty="0" smtClean="0"/>
              <a:t>keeping records, filing and general administrative work</a:t>
            </a:r>
          </a:p>
          <a:p>
            <a:r>
              <a:rPr lang="en-GB" dirty="0" smtClean="0"/>
              <a:t>Salary - £18,000 to £45,000 per year</a:t>
            </a:r>
            <a:endParaRPr lang="en-GB" dirty="0"/>
          </a:p>
        </p:txBody>
      </p:sp>
      <p:pic>
        <p:nvPicPr>
          <p:cNvPr id="5" name="Picture 4"/>
          <p:cNvPicPr>
            <a:picLocks noChangeAspect="1"/>
          </p:cNvPicPr>
          <p:nvPr/>
        </p:nvPicPr>
        <p:blipFill>
          <a:blip r:embed="rId2"/>
          <a:stretch>
            <a:fillRect/>
          </a:stretch>
        </p:blipFill>
        <p:spPr>
          <a:xfrm>
            <a:off x="8807767" y="1690688"/>
            <a:ext cx="2714625" cy="1685925"/>
          </a:xfrm>
          <a:prstGeom prst="rect">
            <a:avLst/>
          </a:prstGeom>
        </p:spPr>
      </p:pic>
    </p:spTree>
    <p:extLst>
      <p:ext uri="{BB962C8B-B14F-4D97-AF65-F5344CB8AC3E}">
        <p14:creationId xmlns:p14="http://schemas.microsoft.com/office/powerpoint/2010/main" val="999371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1003</Words>
  <Application>Microsoft Office PowerPoint</Application>
  <PresentationFormat>Widescreen</PresentationFormat>
  <Paragraphs>131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Careers in the Legal Sector</vt:lpstr>
      <vt:lpstr>        What is the Law? the system of rules which a particular country or community recognises as regulating the actions of its members and which it may enforce by the imposition of penalties.  JOBS? Court Usher, Legal Executive, Barrister, Coroner, Court legal adviser, Court Administrative Assistant and many more…….. </vt:lpstr>
      <vt:lpstr>What jobs are in the Legal Sector?</vt:lpstr>
      <vt:lpstr>Solicitor - Solicitors advise clients about the law and act on their behalf in legal matters.</vt:lpstr>
      <vt:lpstr>Entry Requirements:</vt:lpstr>
      <vt:lpstr>OR a Solicitor Degree Apprenticeship</vt:lpstr>
      <vt:lpstr>OR</vt:lpstr>
      <vt:lpstr>Location of Jobs?</vt:lpstr>
      <vt:lpstr>Legal Secretary - Legal secretaries provide administrative support for lawyers and legal executives.</vt:lpstr>
      <vt:lpstr>Skills needed to be a Legal Secretary</vt:lpstr>
      <vt:lpstr>Entry requirements</vt:lpstr>
      <vt:lpstr>OR</vt:lpstr>
      <vt:lpstr>Barristers Clerk</vt:lpstr>
      <vt:lpstr>Location of Jobs?</vt:lpstr>
      <vt:lpstr>Entry Requirements:</vt:lpstr>
      <vt:lpstr>OR</vt:lpstr>
      <vt:lpstr>OR</vt:lpstr>
      <vt:lpstr>www.icould.com</vt:lpstr>
    </vt:vector>
  </TitlesOfParts>
  <Company>Thomas Tallis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the Legal Sector</dc:title>
  <dc:creator>Maria Elia</dc:creator>
  <cp:lastModifiedBy>remoteuser</cp:lastModifiedBy>
  <cp:revision>77</cp:revision>
  <dcterms:created xsi:type="dcterms:W3CDTF">2019-03-26T13:00:57Z</dcterms:created>
  <dcterms:modified xsi:type="dcterms:W3CDTF">2019-04-15T12:38:28Z</dcterms:modified>
</cp:coreProperties>
</file>