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1" r:id="rId5"/>
    <p:sldId id="266" r:id="rId6"/>
    <p:sldId id="262" r:id="rId7"/>
    <p:sldId id="263" r:id="rId8"/>
    <p:sldId id="275" r:id="rId9"/>
    <p:sldId id="276" r:id="rId10"/>
    <p:sldId id="277" r:id="rId11"/>
    <p:sldId id="278"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4660"/>
  </p:normalViewPr>
  <p:slideViewPr>
    <p:cSldViewPr snapToGrid="0">
      <p:cViewPr varScale="1">
        <p:scale>
          <a:sx n="72" d="100"/>
          <a:sy n="72" d="100"/>
        </p:scale>
        <p:origin x="5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51907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29476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87052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3932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9FEF3F-B5B6-44FA-9E81-2DC5B541B09F}"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6428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99FEF3F-B5B6-44FA-9E81-2DC5B541B09F}" type="datetimeFigureOut">
              <a:rPr lang="en-GB" smtClean="0"/>
              <a:t>17/04/2019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53066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99FEF3F-B5B6-44FA-9E81-2DC5B541B09F}" type="datetimeFigureOut">
              <a:rPr lang="en-GB" smtClean="0"/>
              <a:t>17/04/2019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63142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99FEF3F-B5B6-44FA-9E81-2DC5B541B09F}" type="datetimeFigureOut">
              <a:rPr lang="en-GB" smtClean="0"/>
              <a:t>17/04/2019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7791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FEF3F-B5B6-44FA-9E81-2DC5B541B09F}" type="datetimeFigureOut">
              <a:rPr lang="en-GB" smtClean="0"/>
              <a:t>17/04/2019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400060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17/04/2019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184250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17/04/2019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53402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FEF3F-B5B6-44FA-9E81-2DC5B541B09F}" type="datetimeFigureOut">
              <a:rPr lang="en-GB" smtClean="0"/>
              <a:t>17/04/2019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107B8-536E-4AC1-96EB-BAB45879B201}" type="slidenum">
              <a:rPr lang="en-GB" smtClean="0"/>
              <a:t>‹#›</a:t>
            </a:fld>
            <a:endParaRPr lang="en-GB"/>
          </a:p>
        </p:txBody>
      </p:sp>
    </p:spTree>
    <p:extLst>
      <p:ext uri="{BB962C8B-B14F-4D97-AF65-F5344CB8AC3E}">
        <p14:creationId xmlns:p14="http://schemas.microsoft.com/office/powerpoint/2010/main" val="407019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could.com/stori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u="sng" dirty="0"/>
              <a:t>Careers within the Science and Health Care Sector</a:t>
            </a:r>
            <a:br>
              <a:rPr lang="en-GB" b="1" u="sng" dirty="0"/>
            </a:br>
            <a:br>
              <a:rPr lang="en-GB" b="1" u="sng" dirty="0"/>
            </a:br>
            <a:endParaRPr lang="en-GB" b="1" u="sng" dirty="0"/>
          </a:p>
        </p:txBody>
      </p:sp>
      <p:pic>
        <p:nvPicPr>
          <p:cNvPr id="3" name="Picture 2"/>
          <p:cNvPicPr>
            <a:picLocks noChangeAspect="1"/>
          </p:cNvPicPr>
          <p:nvPr/>
        </p:nvPicPr>
        <p:blipFill>
          <a:blip r:embed="rId2"/>
          <a:stretch>
            <a:fillRect/>
          </a:stretch>
        </p:blipFill>
        <p:spPr>
          <a:xfrm>
            <a:off x="5872766" y="3061616"/>
            <a:ext cx="4700788" cy="2656604"/>
          </a:xfrm>
          <a:prstGeom prst="rect">
            <a:avLst/>
          </a:prstGeom>
        </p:spPr>
      </p:pic>
      <p:pic>
        <p:nvPicPr>
          <p:cNvPr id="4" name="Picture 3"/>
          <p:cNvPicPr>
            <a:picLocks noChangeAspect="1"/>
          </p:cNvPicPr>
          <p:nvPr/>
        </p:nvPicPr>
        <p:blipFill>
          <a:blip r:embed="rId3"/>
          <a:stretch>
            <a:fillRect/>
          </a:stretch>
        </p:blipFill>
        <p:spPr>
          <a:xfrm>
            <a:off x="656823" y="2575775"/>
            <a:ext cx="3786388" cy="3245476"/>
          </a:xfrm>
          <a:prstGeom prst="rect">
            <a:avLst/>
          </a:prstGeom>
        </p:spPr>
      </p:pic>
    </p:spTree>
    <p:extLst>
      <p:ext uri="{BB962C8B-B14F-4D97-AF65-F5344CB8AC3E}">
        <p14:creationId xmlns:p14="http://schemas.microsoft.com/office/powerpoint/2010/main" val="249293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Skills Needed</a:t>
            </a:r>
          </a:p>
        </p:txBody>
      </p:sp>
      <p:sp>
        <p:nvSpPr>
          <p:cNvPr id="3" name="Content Placeholder 2"/>
          <p:cNvSpPr>
            <a:spLocks noGrp="1"/>
          </p:cNvSpPr>
          <p:nvPr>
            <p:ph idx="1"/>
          </p:nvPr>
        </p:nvSpPr>
        <p:spPr/>
        <p:txBody>
          <a:bodyPr>
            <a:normAutofit fontScale="92500" lnSpcReduction="20000"/>
          </a:bodyPr>
          <a:lstStyle/>
          <a:p>
            <a:r>
              <a:rPr lang="en-US" dirty="0"/>
              <a:t>You'll need:</a:t>
            </a:r>
          </a:p>
          <a:p>
            <a:endParaRPr lang="en-US" dirty="0"/>
          </a:p>
          <a:p>
            <a:r>
              <a:rPr lang="en-US" dirty="0"/>
              <a:t>to be thorough and pay attention to detail</a:t>
            </a:r>
          </a:p>
          <a:p>
            <a:r>
              <a:rPr lang="en-US" dirty="0"/>
              <a:t>customer service skills</a:t>
            </a:r>
          </a:p>
          <a:p>
            <a:r>
              <a:rPr lang="en-US" dirty="0"/>
              <a:t>the ability to work well with others</a:t>
            </a:r>
          </a:p>
          <a:p>
            <a:r>
              <a:rPr lang="en-US" dirty="0"/>
              <a:t>the ability to accept criticism and work well under pressure</a:t>
            </a:r>
          </a:p>
          <a:p>
            <a:r>
              <a:rPr lang="en-US" dirty="0"/>
              <a:t>sensitivity and understanding</a:t>
            </a:r>
          </a:p>
          <a:p>
            <a:r>
              <a:rPr lang="en-US" dirty="0"/>
              <a:t>thinking and reasoning skills</a:t>
            </a:r>
          </a:p>
          <a:p>
            <a:r>
              <a:rPr lang="en-US" dirty="0"/>
              <a:t>patience and the ability to remain calm in stressful situations</a:t>
            </a:r>
          </a:p>
          <a:p>
            <a:r>
              <a:rPr lang="en-US" dirty="0"/>
              <a:t>to be able to carry out basic tasks on a computer or hand-held device</a:t>
            </a:r>
            <a:endParaRPr lang="en-GB" dirty="0"/>
          </a:p>
        </p:txBody>
      </p:sp>
    </p:spTree>
    <p:extLst>
      <p:ext uri="{BB962C8B-B14F-4D97-AF65-F5344CB8AC3E}">
        <p14:creationId xmlns:p14="http://schemas.microsoft.com/office/powerpoint/2010/main" val="337869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Location of Jobs</a:t>
            </a:r>
          </a:p>
        </p:txBody>
      </p:sp>
      <p:sp>
        <p:nvSpPr>
          <p:cNvPr id="3" name="Content Placeholder 2"/>
          <p:cNvSpPr>
            <a:spLocks noGrp="1"/>
          </p:cNvSpPr>
          <p:nvPr>
            <p:ph idx="1"/>
          </p:nvPr>
        </p:nvSpPr>
        <p:spPr/>
        <p:txBody>
          <a:bodyPr/>
          <a:lstStyle/>
          <a:p>
            <a:r>
              <a:rPr lang="en-GB" dirty="0"/>
              <a:t>Most of the jobs are in London</a:t>
            </a:r>
          </a:p>
        </p:txBody>
      </p:sp>
      <p:pic>
        <p:nvPicPr>
          <p:cNvPr id="5" name="Picture 4"/>
          <p:cNvPicPr>
            <a:picLocks noChangeAspect="1"/>
          </p:cNvPicPr>
          <p:nvPr/>
        </p:nvPicPr>
        <p:blipFill>
          <a:blip r:embed="rId2"/>
          <a:stretch>
            <a:fillRect/>
          </a:stretch>
        </p:blipFill>
        <p:spPr>
          <a:xfrm>
            <a:off x="9401578" y="365124"/>
            <a:ext cx="2309812" cy="2493985"/>
          </a:xfrm>
          <a:prstGeom prst="rect">
            <a:avLst/>
          </a:prstGeom>
        </p:spPr>
      </p:pic>
    </p:spTree>
    <p:extLst>
      <p:ext uri="{BB962C8B-B14F-4D97-AF65-F5344CB8AC3E}">
        <p14:creationId xmlns:p14="http://schemas.microsoft.com/office/powerpoint/2010/main" val="108854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www.icould.com</a:t>
            </a:r>
          </a:p>
        </p:txBody>
      </p:sp>
      <p:sp>
        <p:nvSpPr>
          <p:cNvPr id="3" name="Content Placeholder 2"/>
          <p:cNvSpPr>
            <a:spLocks noGrp="1"/>
          </p:cNvSpPr>
          <p:nvPr>
            <p:ph idx="1"/>
          </p:nvPr>
        </p:nvSpPr>
        <p:spPr/>
        <p:txBody>
          <a:bodyPr/>
          <a:lstStyle/>
          <a:p>
            <a:r>
              <a:rPr lang="en-GB" dirty="0"/>
              <a:t>Videos related to different professions</a:t>
            </a:r>
          </a:p>
          <a:p>
            <a:pPr marL="0" indent="0">
              <a:buNone/>
            </a:pPr>
            <a:r>
              <a:rPr lang="en-GB" dirty="0">
                <a:hlinkClick r:id="rId2"/>
              </a:rPr>
              <a:t>https://icould.com/stories/</a:t>
            </a:r>
            <a:r>
              <a:rPr lang="en-GB" dirty="0"/>
              <a:t>  </a:t>
            </a:r>
            <a:r>
              <a:rPr lang="en-GB" dirty="0" err="1"/>
              <a:t>eg</a:t>
            </a:r>
            <a:r>
              <a:rPr lang="en-GB" dirty="0"/>
              <a:t>, role of </a:t>
            </a:r>
            <a:r>
              <a:rPr lang="en-GB"/>
              <a:t>a trainee pharmacist </a:t>
            </a:r>
            <a:r>
              <a:rPr lang="en-GB" dirty="0"/>
              <a:t>- https://icould.com/stories/andy-b/</a:t>
            </a:r>
          </a:p>
          <a:p>
            <a:pPr marL="0" indent="0">
              <a:buNone/>
            </a:pPr>
            <a:endParaRPr lang="en-GB" dirty="0"/>
          </a:p>
          <a:p>
            <a:pPr marL="0" indent="0">
              <a:buNone/>
            </a:pPr>
            <a:r>
              <a:rPr lang="en-GB" dirty="0"/>
              <a:t>HEARING A STORY OF SOMEONE IN A JOB CAN BE VERY USEFUL AS THEY DESCRIBE THEIR EXPERIENCE!!</a:t>
            </a:r>
          </a:p>
          <a:p>
            <a:pPr marL="0" indent="0">
              <a:buNone/>
            </a:pPr>
            <a:endParaRPr lang="en-GB" dirty="0"/>
          </a:p>
        </p:txBody>
      </p:sp>
      <p:pic>
        <p:nvPicPr>
          <p:cNvPr id="4" name="Picture 3"/>
          <p:cNvPicPr>
            <a:picLocks noChangeAspect="1"/>
          </p:cNvPicPr>
          <p:nvPr/>
        </p:nvPicPr>
        <p:blipFill>
          <a:blip r:embed="rId3"/>
          <a:stretch>
            <a:fillRect/>
          </a:stretch>
        </p:blipFill>
        <p:spPr>
          <a:xfrm>
            <a:off x="6751598" y="4290845"/>
            <a:ext cx="5221224" cy="2441447"/>
          </a:xfrm>
          <a:prstGeom prst="rect">
            <a:avLst/>
          </a:prstGeom>
        </p:spPr>
      </p:pic>
    </p:spTree>
    <p:extLst>
      <p:ext uri="{BB962C8B-B14F-4D97-AF65-F5344CB8AC3E}">
        <p14:creationId xmlns:p14="http://schemas.microsoft.com/office/powerpoint/2010/main" val="241766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57451"/>
          </a:xfrm>
        </p:spPr>
        <p:txBody>
          <a:bodyPr>
            <a:normAutofit fontScale="90000"/>
          </a:bodyPr>
          <a:lstStyle/>
          <a:p>
            <a:br>
              <a:rPr lang="en-GB" u="sng" dirty="0"/>
            </a:br>
            <a:br>
              <a:rPr lang="en-GB" u="sng" dirty="0"/>
            </a:br>
            <a:br>
              <a:rPr lang="en-GB" u="sng" dirty="0"/>
            </a:br>
            <a:br>
              <a:rPr lang="en-GB" u="sng" dirty="0"/>
            </a:br>
            <a:br>
              <a:rPr lang="en-GB" u="sng" dirty="0"/>
            </a:br>
            <a:br>
              <a:rPr lang="en-GB" u="sng" dirty="0"/>
            </a:br>
            <a:br>
              <a:rPr lang="en-GB" u="sng" dirty="0"/>
            </a:br>
            <a:br>
              <a:rPr lang="en-GB" u="sng" dirty="0"/>
            </a:br>
            <a:r>
              <a:rPr lang="en-GB" b="1" u="sng" dirty="0"/>
              <a:t>What is the Science and Healthcare Sector?</a:t>
            </a:r>
            <a:br>
              <a:rPr lang="en-GB" u="sng" dirty="0"/>
            </a:br>
            <a:r>
              <a:rPr lang="en-GB" dirty="0"/>
              <a:t>Science related jobs can be research based whilst healthcare jobs are related to helping people within the medical profession</a:t>
            </a:r>
            <a:br>
              <a:rPr lang="en-GB" dirty="0"/>
            </a:br>
            <a:br>
              <a:rPr lang="en-GB" dirty="0"/>
            </a:br>
            <a:br>
              <a:rPr lang="en-GB" dirty="0"/>
            </a:br>
            <a:r>
              <a:rPr lang="en-GB" b="1" u="sng" dirty="0"/>
              <a:t>JOBS</a:t>
            </a:r>
            <a:r>
              <a:rPr lang="en-GB" b="1" dirty="0"/>
              <a:t>?</a:t>
            </a:r>
            <a:r>
              <a:rPr lang="en-GB" dirty="0"/>
              <a:t> Doctor, Nurse, Radiographer, Biochemist, Pharmacist, Biomedical Scientist and many more</a:t>
            </a:r>
            <a:br>
              <a:rPr lang="en-GB" dirty="0"/>
            </a:br>
            <a:endParaRPr lang="en-GB" dirty="0"/>
          </a:p>
        </p:txBody>
      </p:sp>
    </p:spTree>
    <p:extLst>
      <p:ext uri="{BB962C8B-B14F-4D97-AF65-F5344CB8AC3E}">
        <p14:creationId xmlns:p14="http://schemas.microsoft.com/office/powerpoint/2010/main" val="399119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What jobs are in the Science and Healthcare Sector?</a:t>
            </a:r>
          </a:p>
        </p:txBody>
      </p:sp>
      <p:sp>
        <p:nvSpPr>
          <p:cNvPr id="3" name="Content Placeholder 2"/>
          <p:cNvSpPr>
            <a:spLocks noGrp="1"/>
          </p:cNvSpPr>
          <p:nvPr>
            <p:ph idx="1"/>
          </p:nvPr>
        </p:nvSpPr>
        <p:spPr/>
        <p:txBody>
          <a:bodyPr/>
          <a:lstStyle/>
          <a:p>
            <a:r>
              <a:rPr lang="en-GB" dirty="0"/>
              <a:t>You can research many jobs related to Science and Healthcare on - The National Careers Service Website – simply type into google ‘next step job profiles’ and a list of job sectors will appear.</a:t>
            </a:r>
          </a:p>
          <a:p>
            <a:r>
              <a:rPr lang="en-GB" dirty="0"/>
              <a:t>Research is useful as it allows you to know what jobs are available within a particular sector</a:t>
            </a:r>
          </a:p>
          <a:p>
            <a:endParaRPr lang="en-GB" dirty="0"/>
          </a:p>
        </p:txBody>
      </p:sp>
    </p:spTree>
    <p:extLst>
      <p:ext uri="{BB962C8B-B14F-4D97-AF65-F5344CB8AC3E}">
        <p14:creationId xmlns:p14="http://schemas.microsoft.com/office/powerpoint/2010/main" val="6915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Research Scientist - </a:t>
            </a:r>
            <a:r>
              <a:rPr lang="en-US" sz="3100" dirty="0"/>
              <a:t>Research scientists plan and carry out experiments and investigations to broaden scientific knowledge.</a:t>
            </a:r>
            <a:endParaRPr lang="en-GB" sz="3100" dirty="0"/>
          </a:p>
        </p:txBody>
      </p:sp>
      <p:sp>
        <p:nvSpPr>
          <p:cNvPr id="3" name="Content Placeholder 2"/>
          <p:cNvSpPr>
            <a:spLocks noGrp="1"/>
          </p:cNvSpPr>
          <p:nvPr>
            <p:ph idx="1"/>
          </p:nvPr>
        </p:nvSpPr>
        <p:spPr/>
        <p:txBody>
          <a:bodyPr>
            <a:noAutofit/>
          </a:bodyPr>
          <a:lstStyle/>
          <a:p>
            <a:pPr marL="0" indent="0">
              <a:buNone/>
            </a:pPr>
            <a:r>
              <a:rPr lang="en-GB" sz="1100" dirty="0"/>
              <a:t>In this role you could be:</a:t>
            </a:r>
          </a:p>
          <a:p>
            <a:r>
              <a:rPr lang="en-US" sz="1100" dirty="0"/>
              <a:t>The nature of your work will depend on your specialism, but may include:</a:t>
            </a:r>
          </a:p>
          <a:p>
            <a:endParaRPr lang="en-US" sz="1100" dirty="0"/>
          </a:p>
          <a:p>
            <a:r>
              <a:rPr lang="en-US" sz="1100" dirty="0"/>
              <a:t>drawing up research proposals and applying for funding</a:t>
            </a:r>
          </a:p>
          <a:p>
            <a:r>
              <a:rPr lang="en-US" sz="1100" dirty="0"/>
              <a:t>planning and carrying out experiments</a:t>
            </a:r>
          </a:p>
          <a:p>
            <a:r>
              <a:rPr lang="en-US" sz="1100" dirty="0"/>
              <a:t>keeping accurate records of results</a:t>
            </a:r>
          </a:p>
          <a:p>
            <a:r>
              <a:rPr lang="en-US" sz="1100" dirty="0" err="1"/>
              <a:t>analysing</a:t>
            </a:r>
            <a:r>
              <a:rPr lang="en-US" sz="1100" dirty="0"/>
              <a:t> results and data</a:t>
            </a:r>
          </a:p>
          <a:p>
            <a:r>
              <a:rPr lang="en-US" sz="1100" dirty="0"/>
              <a:t>presenting findings in scientific journals, books or at conferences</a:t>
            </a:r>
          </a:p>
          <a:p>
            <a:r>
              <a:rPr lang="en-US" sz="1100" dirty="0"/>
              <a:t>carrying out fieldwork (collecting samples and monitoring environmental factors)</a:t>
            </a:r>
          </a:p>
          <a:p>
            <a:r>
              <a:rPr lang="en-US" sz="1100" dirty="0"/>
              <a:t>developing new products or ways of applying new discoveries</a:t>
            </a:r>
          </a:p>
          <a:p>
            <a:r>
              <a:rPr lang="en-US" sz="1100" dirty="0"/>
              <a:t>improving manufacturing production methods</a:t>
            </a:r>
          </a:p>
          <a:p>
            <a:r>
              <a:rPr lang="en-US" sz="1100" dirty="0"/>
              <a:t>testing products or materials</a:t>
            </a:r>
          </a:p>
          <a:p>
            <a:r>
              <a:rPr lang="en-US" sz="1100" dirty="0"/>
              <a:t>teaching or lecturing</a:t>
            </a:r>
            <a:endParaRPr lang="en-GB" sz="1100" dirty="0"/>
          </a:p>
          <a:p>
            <a:endParaRPr lang="en-GB" sz="1100" dirty="0"/>
          </a:p>
          <a:p>
            <a:pPr marL="0" indent="0">
              <a:buNone/>
            </a:pPr>
            <a:endParaRPr lang="en-GB" sz="1100" dirty="0"/>
          </a:p>
          <a:p>
            <a:pPr marL="0" indent="0">
              <a:buNone/>
            </a:pPr>
            <a:r>
              <a:rPr lang="en-GB" sz="1100" dirty="0"/>
              <a:t>SALARY -£15,000 to £60,000</a:t>
            </a:r>
          </a:p>
        </p:txBody>
      </p:sp>
    </p:spTree>
    <p:extLst>
      <p:ext uri="{BB962C8B-B14F-4D97-AF65-F5344CB8AC3E}">
        <p14:creationId xmlns:p14="http://schemas.microsoft.com/office/powerpoint/2010/main" val="380261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Skills needed to be a Research Scientist</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You'll need:</a:t>
            </a:r>
          </a:p>
          <a:p>
            <a:r>
              <a:rPr lang="en-US" dirty="0"/>
              <a:t>science skills</a:t>
            </a:r>
          </a:p>
          <a:p>
            <a:r>
              <a:rPr lang="en-US" dirty="0"/>
              <a:t>thinking and reasoning skills</a:t>
            </a:r>
          </a:p>
          <a:p>
            <a:r>
              <a:rPr lang="en-US" dirty="0"/>
              <a:t>excellent verbal communication skills</a:t>
            </a:r>
          </a:p>
          <a:p>
            <a:r>
              <a:rPr lang="en-US" dirty="0"/>
              <a:t>the ability to use your initiative</a:t>
            </a:r>
          </a:p>
          <a:p>
            <a:r>
              <a:rPr lang="en-US" dirty="0"/>
              <a:t>excellent written communication skills</a:t>
            </a:r>
          </a:p>
          <a:p>
            <a:r>
              <a:rPr lang="en-US" dirty="0"/>
              <a:t>analytical thinking skills</a:t>
            </a:r>
          </a:p>
          <a:p>
            <a:r>
              <a:rPr lang="en-US" dirty="0"/>
              <a:t>to be thorough and pay attention to detail</a:t>
            </a:r>
          </a:p>
          <a:p>
            <a:r>
              <a:rPr lang="en-US" dirty="0"/>
              <a:t>the ability to read English</a:t>
            </a:r>
          </a:p>
          <a:p>
            <a:r>
              <a:rPr lang="en-US" dirty="0"/>
              <a:t>to be able to use a computer and the main software packages competently</a:t>
            </a:r>
            <a:endParaRPr lang="en-GB" dirty="0"/>
          </a:p>
        </p:txBody>
      </p:sp>
    </p:spTree>
    <p:extLst>
      <p:ext uri="{BB962C8B-B14F-4D97-AF65-F5344CB8AC3E}">
        <p14:creationId xmlns:p14="http://schemas.microsoft.com/office/powerpoint/2010/main" val="295990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Entry Requirements: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You'll need a good </a:t>
            </a:r>
            <a:r>
              <a:rPr lang="en-US" dirty="0" err="1"/>
              <a:t>honours</a:t>
            </a:r>
            <a:r>
              <a:rPr lang="en-US" dirty="0"/>
              <a:t> degree, usually first class or upper second, in a science subject related to your area of interest. Most research scientists then go on to study for a postgraduate qualification like a PhD.</a:t>
            </a:r>
          </a:p>
          <a:p>
            <a:pPr marL="0" indent="0">
              <a:buNone/>
            </a:pPr>
            <a:endParaRPr lang="en-US" dirty="0"/>
          </a:p>
          <a:p>
            <a:pPr marL="0" indent="0">
              <a:buNone/>
            </a:pPr>
            <a:r>
              <a:rPr lang="en-US" dirty="0"/>
              <a:t>Integrated postgraduate master's qualifications, like an </a:t>
            </a:r>
            <a:r>
              <a:rPr lang="en-US" dirty="0" err="1"/>
              <a:t>MSci</a:t>
            </a:r>
            <a:r>
              <a:rPr lang="en-US" dirty="0"/>
              <a:t>, </a:t>
            </a:r>
            <a:r>
              <a:rPr lang="en-US" dirty="0" err="1"/>
              <a:t>MBiol</a:t>
            </a:r>
            <a:r>
              <a:rPr lang="en-US" dirty="0"/>
              <a:t>, </a:t>
            </a:r>
            <a:r>
              <a:rPr lang="en-US" dirty="0" err="1"/>
              <a:t>MPhys</a:t>
            </a:r>
            <a:r>
              <a:rPr lang="en-US" dirty="0"/>
              <a:t> and </a:t>
            </a:r>
            <a:r>
              <a:rPr lang="en-US" dirty="0" err="1"/>
              <a:t>MChem</a:t>
            </a:r>
            <a:r>
              <a:rPr lang="en-US" dirty="0"/>
              <a:t>, can also be studied at university. These courses combine independent research and are designed to lead directly onto further study at PhD level.</a:t>
            </a:r>
          </a:p>
          <a:p>
            <a:pPr marL="0" indent="0">
              <a:buNone/>
            </a:pPr>
            <a:endParaRPr lang="en-US" dirty="0"/>
          </a:p>
          <a:p>
            <a:pPr marL="0" indent="0">
              <a:buNone/>
            </a:pPr>
            <a:r>
              <a:rPr lang="en-US" dirty="0"/>
              <a:t>Entry requirements</a:t>
            </a:r>
          </a:p>
          <a:p>
            <a:pPr marL="0" indent="0">
              <a:buNone/>
            </a:pPr>
            <a:r>
              <a:rPr lang="en-US" dirty="0"/>
              <a:t>You'll usually need:</a:t>
            </a:r>
          </a:p>
          <a:p>
            <a:pPr marL="0" indent="0">
              <a:buNone/>
            </a:pPr>
            <a:endParaRPr lang="en-US" dirty="0"/>
          </a:p>
          <a:p>
            <a:pPr marL="0" indent="0">
              <a:buNone/>
            </a:pPr>
            <a:r>
              <a:rPr lang="en-US" dirty="0"/>
              <a:t>2 to 3 A levels for a degree</a:t>
            </a:r>
          </a:p>
          <a:p>
            <a:pPr marL="0" indent="0">
              <a:buNone/>
            </a:pPr>
            <a:r>
              <a:rPr lang="en-US" dirty="0"/>
              <a:t>a degree in a relevant subject for postgraduate study</a:t>
            </a:r>
            <a:endParaRPr lang="en-GB" dirty="0"/>
          </a:p>
        </p:txBody>
      </p:sp>
    </p:spTree>
    <p:extLst>
      <p:ext uri="{BB962C8B-B14F-4D97-AF65-F5344CB8AC3E}">
        <p14:creationId xmlns:p14="http://schemas.microsoft.com/office/powerpoint/2010/main" val="369445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Work</a:t>
            </a:r>
          </a:p>
        </p:txBody>
      </p:sp>
      <p:sp>
        <p:nvSpPr>
          <p:cNvPr id="3" name="Content Placeholder 2"/>
          <p:cNvSpPr>
            <a:spLocks noGrp="1"/>
          </p:cNvSpPr>
          <p:nvPr>
            <p:ph idx="1"/>
          </p:nvPr>
        </p:nvSpPr>
        <p:spPr/>
        <p:txBody>
          <a:bodyPr>
            <a:normAutofit/>
          </a:bodyPr>
          <a:lstStyle/>
          <a:p>
            <a:r>
              <a:rPr lang="en-US" dirty="0"/>
              <a:t>It may be possible to start as a research assistant or graduate industrial scientist and study part-time for a PhD.</a:t>
            </a:r>
          </a:p>
          <a:p>
            <a:endParaRPr lang="en-US" dirty="0"/>
          </a:p>
          <a:p>
            <a:r>
              <a:rPr lang="en-US" dirty="0"/>
              <a:t>UK Research and Innovation and industrial companies sometimes work together to offer Collaborative Awards in Science and Engineering studentships. This would give you the opportunity to do a PhD while getting practical research experience in industry.</a:t>
            </a:r>
            <a:endParaRPr lang="en-GB" dirty="0"/>
          </a:p>
        </p:txBody>
      </p:sp>
    </p:spTree>
    <p:extLst>
      <p:ext uri="{BB962C8B-B14F-4D97-AF65-F5344CB8AC3E}">
        <p14:creationId xmlns:p14="http://schemas.microsoft.com/office/powerpoint/2010/main" val="370163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Location of Jobs?</a:t>
            </a:r>
          </a:p>
        </p:txBody>
      </p:sp>
      <p:sp>
        <p:nvSpPr>
          <p:cNvPr id="3" name="Content Placeholder 2"/>
          <p:cNvSpPr>
            <a:spLocks noGrp="1"/>
          </p:cNvSpPr>
          <p:nvPr>
            <p:ph idx="1"/>
          </p:nvPr>
        </p:nvSpPr>
        <p:spPr/>
        <p:txBody>
          <a:bodyPr/>
          <a:lstStyle/>
          <a:p>
            <a:pPr marL="0" indent="0">
              <a:buNone/>
            </a:pPr>
            <a:r>
              <a:rPr lang="en-GB" dirty="0"/>
              <a:t>Most of the jobs are in the South East of England and then London</a:t>
            </a:r>
          </a:p>
        </p:txBody>
      </p:sp>
    </p:spTree>
    <p:extLst>
      <p:ext uri="{BB962C8B-B14F-4D97-AF65-F5344CB8AC3E}">
        <p14:creationId xmlns:p14="http://schemas.microsoft.com/office/powerpoint/2010/main" val="72035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Nurse</a:t>
            </a:r>
            <a:r>
              <a:rPr lang="en-US" dirty="0"/>
              <a:t> - care for adults who are sick, injured or have physical disabilities.</a:t>
            </a:r>
            <a:endParaRPr lang="en-GB" dirty="0"/>
          </a:p>
        </p:txBody>
      </p:sp>
      <p:sp>
        <p:nvSpPr>
          <p:cNvPr id="3" name="Content Placeholder 2"/>
          <p:cNvSpPr>
            <a:spLocks noGrp="1"/>
          </p:cNvSpPr>
          <p:nvPr>
            <p:ph idx="1"/>
          </p:nvPr>
        </p:nvSpPr>
        <p:spPr/>
        <p:txBody>
          <a:bodyPr>
            <a:normAutofit fontScale="77500" lnSpcReduction="20000"/>
          </a:bodyPr>
          <a:lstStyle/>
          <a:p>
            <a:r>
              <a:rPr lang="en-US" dirty="0"/>
              <a:t>In this role you could be:</a:t>
            </a:r>
          </a:p>
          <a:p>
            <a:endParaRPr lang="en-US" dirty="0"/>
          </a:p>
          <a:p>
            <a:r>
              <a:rPr lang="en-US" dirty="0"/>
              <a:t>taking temperatures, blood pressures and pulse rates</a:t>
            </a:r>
          </a:p>
          <a:p>
            <a:r>
              <a:rPr lang="en-US" dirty="0"/>
              <a:t>helping doctors with physical examinations</a:t>
            </a:r>
          </a:p>
          <a:p>
            <a:r>
              <a:rPr lang="en-US" dirty="0"/>
              <a:t>giving drugs and injections</a:t>
            </a:r>
          </a:p>
          <a:p>
            <a:r>
              <a:rPr lang="en-US" dirty="0"/>
              <a:t>cleaning and dressing wounds</a:t>
            </a:r>
          </a:p>
          <a:p>
            <a:r>
              <a:rPr lang="en-US" dirty="0"/>
              <a:t>setting up drips and blood transfusions</a:t>
            </a:r>
          </a:p>
          <a:p>
            <a:r>
              <a:rPr lang="en-US" dirty="0"/>
              <a:t>using medical equipment</a:t>
            </a:r>
          </a:p>
          <a:p>
            <a:r>
              <a:rPr lang="en-US" dirty="0"/>
              <a:t>checking patients' progress</a:t>
            </a:r>
          </a:p>
          <a:p>
            <a:r>
              <a:rPr lang="en-US" dirty="0"/>
              <a:t>working with doctors to decide what care to give</a:t>
            </a:r>
          </a:p>
          <a:p>
            <a:r>
              <a:rPr lang="en-US" dirty="0"/>
              <a:t>advising patients and their relatives</a:t>
            </a:r>
          </a:p>
          <a:p>
            <a:r>
              <a:rPr lang="en-US" dirty="0"/>
              <a:t>Salary- £24,000 to £37,267</a:t>
            </a:r>
            <a:endParaRPr lang="en-GB" dirty="0"/>
          </a:p>
        </p:txBody>
      </p:sp>
    </p:spTree>
    <p:extLst>
      <p:ext uri="{BB962C8B-B14F-4D97-AF65-F5344CB8AC3E}">
        <p14:creationId xmlns:p14="http://schemas.microsoft.com/office/powerpoint/2010/main" val="3245827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628</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Careers within the Science and Health Care Sector  </vt:lpstr>
      <vt:lpstr>        What is the Science and Healthcare Sector? Science related jobs can be research based whilst healthcare jobs are related to helping people within the medical profession   JOBS? Doctor, Nurse, Radiographer, Biochemist, Pharmacist, Biomedical Scientist and many more </vt:lpstr>
      <vt:lpstr>What jobs are in the Science and Healthcare Sector?</vt:lpstr>
      <vt:lpstr>Research Scientist - Research scientists plan and carry out experiments and investigations to broaden scientific knowledge.</vt:lpstr>
      <vt:lpstr>Skills needed to be a Research Scientist</vt:lpstr>
      <vt:lpstr>Entry Requirements:</vt:lpstr>
      <vt:lpstr>Work</vt:lpstr>
      <vt:lpstr>Location of Jobs?</vt:lpstr>
      <vt:lpstr>Nurse - care for adults who are sick, injured or have physical disabilities.</vt:lpstr>
      <vt:lpstr>Skills Needed</vt:lpstr>
      <vt:lpstr>Location of Jobs</vt:lpstr>
      <vt:lpstr>www.icould.com</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the Legal Sector</dc:title>
  <dc:creator>Maria Elia</dc:creator>
  <cp:lastModifiedBy>Maria.Elia</cp:lastModifiedBy>
  <cp:revision>111</cp:revision>
  <dcterms:created xsi:type="dcterms:W3CDTF">2019-03-26T13:00:57Z</dcterms:created>
  <dcterms:modified xsi:type="dcterms:W3CDTF">2019-04-17T09:39:19Z</dcterms:modified>
</cp:coreProperties>
</file>