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68" r:id="rId3"/>
    <p:sldId id="267" r:id="rId4"/>
    <p:sldId id="258" r:id="rId5"/>
    <p:sldId id="269" r:id="rId6"/>
    <p:sldId id="270" r:id="rId7"/>
    <p:sldId id="263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623"/>
  </p:normalViewPr>
  <p:slideViewPr>
    <p:cSldViewPr>
      <p:cViewPr varScale="1">
        <p:scale>
          <a:sx n="85" d="100"/>
          <a:sy n="85" d="100"/>
        </p:scale>
        <p:origin x="178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09106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Presentation Template 2017-18 (Original)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 rot="10800000">
            <a:off x="4226100" y="2389800"/>
            <a:ext cx="691799" cy="717299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0"/>
            <a:ext cx="9144000" cy="258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411175" y="387447"/>
            <a:ext cx="8282399" cy="20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 b="1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411175" y="2588550"/>
            <a:ext cx="8282399" cy="2002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Quicksand"/>
              <a:buNone/>
              <a:defRPr sz="3600">
                <a:latin typeface="Quicksand"/>
                <a:ea typeface="Quicksand"/>
                <a:cs typeface="Quicksand"/>
                <a:sym typeface="Quicksan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2">
            <a:alphaModFix amt="41000"/>
          </a:blip>
          <a:srcRect l="1826" t="63661" r="1517"/>
          <a:stretch/>
        </p:blipFill>
        <p:spPr>
          <a:xfrm>
            <a:off x="0" y="-1"/>
            <a:ext cx="9144000" cy="345847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hape 16"/>
          <p:cNvSpPr/>
          <p:nvPr/>
        </p:nvSpPr>
        <p:spPr>
          <a:xfrm>
            <a:off x="287575" y="6370000"/>
            <a:ext cx="3398400" cy="339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/>
          <p:nvPr/>
        </p:nvSpPr>
        <p:spPr>
          <a:xfrm>
            <a:off x="158200" y="6392725"/>
            <a:ext cx="3582600" cy="36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CPD Presentations 2017-18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61425" y="199925"/>
            <a:ext cx="8347500" cy="978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261425" y="1332475"/>
            <a:ext cx="8570700" cy="443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261425" y="6370000"/>
            <a:ext cx="3450900" cy="357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/>
          <p:nvPr/>
        </p:nvSpPr>
        <p:spPr>
          <a:xfrm>
            <a:off x="158200" y="6392725"/>
            <a:ext cx="3582600" cy="36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CPD Presentations 2017-18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PD Presentations 2017-18 (Original)">
    <p:bg>
      <p:bgPr>
        <a:solidFill>
          <a:schemeClr val="accent5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4572000" y="233"/>
            <a:ext cx="457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265500" y="1438333"/>
            <a:ext cx="4045199" cy="2385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265500" y="3895201"/>
            <a:ext cx="4045199" cy="1793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icksand"/>
              <a:buNone/>
              <a:defRPr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0425" y="6274150"/>
            <a:ext cx="3799500" cy="488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572350" y="199925"/>
            <a:ext cx="8036700" cy="97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Quicksand"/>
              <a:buNone/>
              <a:defRPr sz="3000" b="1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631233"/>
            <a:ext cx="8520599" cy="4133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pic>
        <p:nvPicPr>
          <p:cNvPr id="8" name="Shape 8"/>
          <p:cNvPicPr preferRelativeResize="0"/>
          <p:nvPr/>
        </p:nvPicPr>
        <p:blipFill rotWithShape="1">
          <a:blip r:embed="rId5">
            <a:alphaModFix/>
          </a:blip>
          <a:srcRect l="19439" t="4547" r="9249" b="47124"/>
          <a:stretch/>
        </p:blipFill>
        <p:spPr>
          <a:xfrm>
            <a:off x="7577950" y="5764325"/>
            <a:ext cx="1443200" cy="9914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9"/>
          <p:cNvSpPr txBox="1"/>
          <p:nvPr/>
        </p:nvSpPr>
        <p:spPr>
          <a:xfrm>
            <a:off x="158200" y="6392725"/>
            <a:ext cx="3582600" cy="36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CPD Presentations 2017-18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411175" y="387447"/>
            <a:ext cx="8282399" cy="217745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smtClean="0">
                <a:latin typeface="Quicksand" charset="0"/>
                <a:ea typeface="Quicksand" charset="0"/>
                <a:cs typeface="Quicksand" charset="0"/>
              </a:rPr>
              <a:t>Timetable, Data,</a:t>
            </a:r>
            <a:br>
              <a:rPr lang="en-GB" dirty="0" smtClean="0">
                <a:latin typeface="Quicksand" charset="0"/>
                <a:ea typeface="Quicksand" charset="0"/>
                <a:cs typeface="Quicksand" charset="0"/>
              </a:rPr>
            </a:br>
            <a:r>
              <a:rPr lang="en-GB" dirty="0" smtClean="0">
                <a:latin typeface="Quicksand" charset="0"/>
                <a:ea typeface="Quicksand" charset="0"/>
                <a:cs typeface="Quicksand" charset="0"/>
              </a:rPr>
              <a:t>Exams &amp; Assessment</a:t>
            </a:r>
            <a:endParaRPr lang="en-GB" dirty="0">
              <a:latin typeface="Quicksand" charset="0"/>
              <a:ea typeface="Quicksand" charset="0"/>
              <a:cs typeface="Quicksand" charset="0"/>
              <a:sym typeface="Quicksand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411175" y="2588550"/>
            <a:ext cx="8282399" cy="2002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smtClean="0">
                <a:latin typeface="Quicksand" charset="0"/>
                <a:ea typeface="Quicksand" charset="0"/>
                <a:cs typeface="Quicksand" charset="0"/>
              </a:rPr>
              <a:t>Steven Fyfe</a:t>
            </a:r>
          </a:p>
          <a:p>
            <a:pPr lvl="0">
              <a:spcBef>
                <a:spcPts val="0"/>
              </a:spcBef>
              <a:buNone/>
            </a:pPr>
            <a:r>
              <a:rPr lang="en-GB" dirty="0" smtClean="0">
                <a:latin typeface="Quicksand" charset="0"/>
                <a:ea typeface="Quicksand" charset="0"/>
                <a:cs typeface="Quicksand" charset="0"/>
              </a:rPr>
              <a:t>Assistant </a:t>
            </a:r>
            <a:r>
              <a:rPr lang="en-GB" dirty="0" err="1" smtClean="0">
                <a:latin typeface="Quicksand" charset="0"/>
                <a:ea typeface="Quicksand" charset="0"/>
                <a:cs typeface="Quicksand" charset="0"/>
              </a:rPr>
              <a:t>Headteacher</a:t>
            </a:r>
            <a:endParaRPr lang="en-GB" dirty="0">
              <a:latin typeface="Quicksand" charset="0"/>
              <a:ea typeface="Quicksand" charset="0"/>
              <a:cs typeface="Quicksa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dirty="0" smtClean="0">
                <a:latin typeface="Quicksand" charset="0"/>
                <a:ea typeface="Quicksand" charset="0"/>
                <a:cs typeface="Quicksand" charset="0"/>
              </a:rPr>
              <a:t>School Timetable</a:t>
            </a:r>
            <a:endParaRPr lang="en-GB" sz="3600" dirty="0">
              <a:latin typeface="Quicksand" charset="0"/>
              <a:ea typeface="Quicksand" charset="0"/>
              <a:cs typeface="Quicksand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GB" sz="2400" b="1" dirty="0" smtClean="0">
                <a:solidFill>
                  <a:srgbClr val="FF0000"/>
                </a:solidFill>
                <a:latin typeface="Quicksand" charset="0"/>
                <a:ea typeface="Quicksand" charset="0"/>
                <a:cs typeface="Quicksand" charset="0"/>
              </a:rPr>
              <a:t>September things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 smtClean="0">
                <a:latin typeface="Quicksand" charset="0"/>
                <a:ea typeface="Quicksand" charset="0"/>
                <a:cs typeface="Quicksand" charset="0"/>
              </a:rPr>
              <a:t>PPA, Lunchtimes, Rooming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 smtClean="0">
                <a:latin typeface="Quicksand" charset="0"/>
                <a:ea typeface="Quicksand" charset="0"/>
                <a:cs typeface="Quicksand" charset="0"/>
              </a:rPr>
              <a:t>Designated “cover” periods for staff under hours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>
                <a:latin typeface="Quicksand" charset="0"/>
                <a:ea typeface="Quicksand" charset="0"/>
                <a:cs typeface="Quicksand" charset="0"/>
              </a:rPr>
              <a:t> </a:t>
            </a:r>
            <a:r>
              <a:rPr lang="en-GB" sz="2400" dirty="0" smtClean="0">
                <a:latin typeface="Quicksand" charset="0"/>
                <a:ea typeface="Quicksand" charset="0"/>
                <a:cs typeface="Quicksand" charset="0"/>
              </a:rPr>
              <a:t>All updates must come to me through your Curriculum/Subject Leader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 smtClean="0">
                <a:latin typeface="Quicksand" charset="0"/>
                <a:ea typeface="Quicksand" charset="0"/>
                <a:cs typeface="Quicksand" charset="0"/>
              </a:rPr>
              <a:t> Internal solutions are most welcome!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>
                <a:latin typeface="Quicksand" charset="0"/>
                <a:ea typeface="Quicksand" charset="0"/>
                <a:cs typeface="Quicksand" charset="0"/>
              </a:rPr>
              <a:t> </a:t>
            </a:r>
            <a:r>
              <a:rPr lang="en-GB" sz="2400" dirty="0" smtClean="0">
                <a:latin typeface="Quicksand" charset="0"/>
                <a:ea typeface="Quicksand" charset="0"/>
                <a:cs typeface="Quicksand" charset="0"/>
              </a:rPr>
              <a:t>Uploads direct to your Outlook calendar</a:t>
            </a:r>
            <a:endParaRPr lang="en-GB" sz="2400" dirty="0">
              <a:latin typeface="Quicksand" charset="0"/>
              <a:ea typeface="Quicksand" charset="0"/>
              <a:cs typeface="Quicks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16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dirty="0" smtClean="0">
                <a:latin typeface="Quicksand" charset="0"/>
                <a:ea typeface="Quicksand" charset="0"/>
                <a:cs typeface="Quicksand" charset="0"/>
              </a:rPr>
              <a:t>Student Data</a:t>
            </a:r>
            <a:endParaRPr lang="en-GB" sz="3600" dirty="0">
              <a:latin typeface="Quicksand" charset="0"/>
              <a:ea typeface="Quicksand" charset="0"/>
              <a:cs typeface="Quicksand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GB" sz="2400" dirty="0">
                <a:latin typeface="Quicksand" charset="0"/>
                <a:ea typeface="Quicksand" charset="0"/>
                <a:cs typeface="Quicksand" charset="0"/>
              </a:rPr>
              <a:t> </a:t>
            </a:r>
            <a:r>
              <a:rPr lang="en-GB" sz="2400" dirty="0" smtClean="0">
                <a:latin typeface="Quicksand" charset="0"/>
                <a:ea typeface="Quicksand" charset="0"/>
                <a:cs typeface="Quicksand" charset="0"/>
              </a:rPr>
              <a:t>Data entry – on time (Assessment Cycle)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>
                <a:latin typeface="Quicksand" charset="0"/>
                <a:ea typeface="Quicksand" charset="0"/>
                <a:cs typeface="Quicksand" charset="0"/>
              </a:rPr>
              <a:t> </a:t>
            </a:r>
            <a:r>
              <a:rPr lang="en-GB" sz="2400" dirty="0" smtClean="0">
                <a:latin typeface="Quicksand" charset="0"/>
                <a:ea typeface="Quicksand" charset="0"/>
                <a:cs typeface="Quicksand" charset="0"/>
              </a:rPr>
              <a:t>Subject cohort data – Quality Assured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>
                <a:latin typeface="Quicksand" charset="0"/>
                <a:ea typeface="Quicksand" charset="0"/>
                <a:cs typeface="Quicksand" charset="0"/>
              </a:rPr>
              <a:t> </a:t>
            </a:r>
            <a:r>
              <a:rPr lang="en-GB" sz="2400" dirty="0" smtClean="0">
                <a:latin typeface="Quicksand" charset="0"/>
                <a:ea typeface="Quicksand" charset="0"/>
                <a:cs typeface="Quicksand" charset="0"/>
              </a:rPr>
              <a:t>Maintaining confidence in our GSCE predictions as we go from A*-G to 9-1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>
                <a:latin typeface="Quicksand" charset="0"/>
                <a:ea typeface="Quicksand" charset="0"/>
                <a:cs typeface="Quicksand" charset="0"/>
              </a:rPr>
              <a:t> </a:t>
            </a:r>
            <a:r>
              <a:rPr lang="en-GB" sz="2400" dirty="0" smtClean="0">
                <a:latin typeface="Quicksand" charset="0"/>
                <a:ea typeface="Quicksand" charset="0"/>
                <a:cs typeface="Quicksand" charset="0"/>
              </a:rPr>
              <a:t>An understanding of the data systems we use when communicating to parents, </a:t>
            </a:r>
            <a:r>
              <a:rPr lang="en-GB" sz="2400" dirty="0" err="1" smtClean="0">
                <a:latin typeface="Quicksand" charset="0"/>
                <a:ea typeface="Quicksand" charset="0"/>
                <a:cs typeface="Quicksand" charset="0"/>
              </a:rPr>
              <a:t>etc</a:t>
            </a:r>
            <a:endParaRPr lang="en-GB" sz="2400" dirty="0">
              <a:latin typeface="Quicksand" charset="0"/>
              <a:ea typeface="Quicksand" charset="0"/>
              <a:cs typeface="Quicks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43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261425" y="199925"/>
            <a:ext cx="8347500" cy="978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3600" dirty="0" smtClean="0">
                <a:latin typeface="Quicksand" charset="0"/>
                <a:ea typeface="Quicksand" charset="0"/>
                <a:cs typeface="Quicksand" charset="0"/>
              </a:rPr>
              <a:t>Assessment Cycle</a:t>
            </a:r>
            <a:endParaRPr lang="en-GB" sz="3600" dirty="0">
              <a:latin typeface="Quicksand" charset="0"/>
              <a:ea typeface="Quicksand" charset="0"/>
              <a:cs typeface="Quicksand" charset="0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261425" y="1332475"/>
            <a:ext cx="8570700" cy="431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18777"/>
              </p:ext>
            </p:extLst>
          </p:nvPr>
        </p:nvGraphicFramePr>
        <p:xfrm>
          <a:off x="251520" y="2204864"/>
          <a:ext cx="8521700" cy="3554476"/>
        </p:xfrm>
        <a:graphic>
          <a:graphicData uri="http://schemas.openxmlformats.org/drawingml/2006/table">
            <a:tbl>
              <a:tblPr/>
              <a:tblGrid>
                <a:gridCol w="254379"/>
                <a:gridCol w="250139"/>
                <a:gridCol w="381569"/>
                <a:gridCol w="1093830"/>
                <a:gridCol w="814013"/>
                <a:gridCol w="156867"/>
                <a:gridCol w="1017516"/>
                <a:gridCol w="497453"/>
                <a:gridCol w="521477"/>
                <a:gridCol w="169586"/>
                <a:gridCol w="169586"/>
                <a:gridCol w="169586"/>
                <a:gridCol w="267098"/>
                <a:gridCol w="565287"/>
                <a:gridCol w="537023"/>
                <a:gridCol w="1656291"/>
              </a:tblGrid>
              <a:tr h="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THOMAS TALLIS SCHOOL - ASSESSMENT CYCLE 2017-2018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LAST UPDATED: 03 Jul 2017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</a:tr>
              <a:tr h="50120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Week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W/C</a:t>
                      </a: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Key Dates</a:t>
                      </a: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Parents Evenings</a:t>
                      </a: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Examinations &amp; Assessments</a:t>
                      </a: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Data Collection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1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Data Return Opens</a:t>
                      </a: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Key Information</a:t>
                      </a: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1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Subject Quality Assurance</a:t>
                      </a: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Data Harvest (9am)</a:t>
                      </a: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1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Linked to</a:t>
                      </a: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5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04-Sep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INSET - In School</a:t>
                      </a: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Year 7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15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Mon 04 Sep, Tue 05 Sep</a:t>
                      </a: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CATS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5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11-Sep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(TBC) Year 7, 8, 9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15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Reading, En, Ma Tests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5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18-Sep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Year 7 'Settling In'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Year 11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Mon 18 Sep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Prd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TT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Mon 25 Sep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Prd based on Y10 Mock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9615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CPD Tue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Wed 20 Sep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Wed 27 Sep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Thu 28 Sep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Setting TT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615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25-Sep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Open Evening</a:t>
                      </a: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Year 13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Mon 25 Sep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TT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UCAS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Mon 02 Oct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Setting Targets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</a:tr>
              <a:tr h="19615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Wed 27 Sep</a:t>
                      </a: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Wed 04 Oct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Thu 05 Oct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5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02-Oct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15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CPD Wed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15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09-Oct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15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5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16-Oct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Post 16 Open Evening</a:t>
                      </a: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Year 10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Mon 16 Oct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Eff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TT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Mon 30 Oct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Setting Targets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615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CPD Thu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Wed 18 Oct</a:t>
                      </a:r>
                    </a:p>
                  </a:txBody>
                  <a:tcPr marL="4238" marR="4238" marT="4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Wed 01 Nov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Thu 02 Nov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Parents Evening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615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HALF TERM (Mon 23 Oct - Fri 27 Oct)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dirty="0" smtClean="0">
                <a:latin typeface="Quicksand" charset="0"/>
                <a:ea typeface="Quicksand" charset="0"/>
                <a:cs typeface="Quicksand" charset="0"/>
              </a:rPr>
              <a:t>Assessment Cycle</a:t>
            </a:r>
            <a:endParaRPr lang="en-GB" sz="3600" dirty="0">
              <a:latin typeface="Quicksand" charset="0"/>
              <a:ea typeface="Quicksand" charset="0"/>
              <a:cs typeface="Quicksand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Arial" charset="0"/>
              <a:buChar char="•"/>
            </a:pPr>
            <a:r>
              <a:rPr lang="en-GB" sz="2400" dirty="0" smtClean="0">
                <a:latin typeface="Quicksand" charset="0"/>
                <a:ea typeface="Quicksand" charset="0"/>
                <a:cs typeface="Quicksand" charset="0"/>
              </a:rPr>
              <a:t> </a:t>
            </a:r>
            <a:r>
              <a:rPr lang="en-GB" sz="2400" dirty="0">
                <a:latin typeface="Quicksand" charset="0"/>
                <a:ea typeface="Quicksand" charset="0"/>
                <a:cs typeface="Quicksand" charset="0"/>
              </a:rPr>
              <a:t>Expectation of all </a:t>
            </a:r>
            <a:r>
              <a:rPr lang="en-GB" sz="2400" dirty="0" smtClean="0">
                <a:latin typeface="Quicksand" charset="0"/>
                <a:ea typeface="Quicksand" charset="0"/>
                <a:cs typeface="Quicksand" charset="0"/>
              </a:rPr>
              <a:t>subject teaching staff </a:t>
            </a:r>
            <a:r>
              <a:rPr lang="en-GB" sz="2400" dirty="0">
                <a:latin typeface="Quicksand" charset="0"/>
                <a:ea typeface="Quicksand" charset="0"/>
                <a:cs typeface="Quicksand" charset="0"/>
              </a:rPr>
              <a:t>to assess students in line with the timings of the data </a:t>
            </a:r>
            <a:r>
              <a:rPr lang="en-GB" sz="2400" dirty="0" smtClean="0">
                <a:latin typeface="Quicksand" charset="0"/>
                <a:ea typeface="Quicksand" charset="0"/>
                <a:cs typeface="Quicksand" charset="0"/>
              </a:rPr>
              <a:t>returns</a:t>
            </a:r>
          </a:p>
          <a:p>
            <a:pPr marL="342900" lvl="0" indent="-342900">
              <a:buFont typeface="Arial" charset="0"/>
              <a:buChar char="•"/>
            </a:pPr>
            <a:r>
              <a:rPr lang="en-GB" sz="2400" dirty="0">
                <a:latin typeface="Quicksand" charset="0"/>
                <a:ea typeface="Quicksand" charset="0"/>
                <a:cs typeface="Quicksand" charset="0"/>
              </a:rPr>
              <a:t> There can be no Year Group trips or activities during the weeks of their Exams and Assessments</a:t>
            </a:r>
          </a:p>
          <a:p>
            <a:pPr marL="342900" lvl="0" indent="-342900">
              <a:buFont typeface="Arial" charset="0"/>
              <a:buChar char="•"/>
            </a:pPr>
            <a:endParaRPr lang="en-GB" sz="2400" dirty="0">
              <a:latin typeface="Quicksand" charset="0"/>
              <a:ea typeface="Quicksand" charset="0"/>
              <a:cs typeface="Quicksand" charset="0"/>
            </a:endParaRPr>
          </a:p>
          <a:p>
            <a:pPr marL="285750" indent="-285750">
              <a:buFont typeface="Arial" charset="0"/>
              <a:buChar char="•"/>
            </a:pPr>
            <a:endParaRPr lang="en-GB" dirty="0">
              <a:latin typeface="Quicksand" charset="0"/>
              <a:ea typeface="Quicksand" charset="0"/>
              <a:cs typeface="Quicks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42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dirty="0" smtClean="0">
                <a:latin typeface="Quicksand" charset="0"/>
                <a:ea typeface="Quicksand" charset="0"/>
                <a:cs typeface="Quicksand" charset="0"/>
              </a:rPr>
              <a:t>Examinations</a:t>
            </a:r>
            <a:endParaRPr lang="en-GB" sz="3600" dirty="0">
              <a:latin typeface="Quicksand" charset="0"/>
              <a:ea typeface="Quicksand" charset="0"/>
              <a:cs typeface="Quicksand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GB" sz="2400" dirty="0" smtClean="0">
                <a:latin typeface="Quicksand" charset="0"/>
                <a:ea typeface="Quicksand" charset="0"/>
                <a:cs typeface="Quicksand" charset="0"/>
              </a:rPr>
              <a:t> External examinations must (and will) have priority – including the use of classrooms for inclusion students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>
                <a:latin typeface="Quicksand" charset="0"/>
                <a:ea typeface="Quicksand" charset="0"/>
                <a:cs typeface="Quicksand" charset="0"/>
              </a:rPr>
              <a:t> </a:t>
            </a:r>
            <a:r>
              <a:rPr lang="en-GB" sz="2400" dirty="0" smtClean="0">
                <a:latin typeface="Quicksand" charset="0"/>
                <a:ea typeface="Quicksand" charset="0"/>
                <a:cs typeface="Quicksand" charset="0"/>
              </a:rPr>
              <a:t>Exams Office must be informed of all assessments that are planned that count towards GCSE, BTEC and GCE qualifications</a:t>
            </a:r>
          </a:p>
          <a:p>
            <a:pPr marL="342900" indent="-342900">
              <a:buFont typeface="Arial" charset="0"/>
              <a:buChar char="•"/>
            </a:pPr>
            <a:endParaRPr lang="en-GB" sz="2400" dirty="0">
              <a:latin typeface="Quicksand" charset="0"/>
              <a:ea typeface="Quicksand" charset="0"/>
              <a:cs typeface="Quicks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7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265500" y="1438333"/>
            <a:ext cx="4045200" cy="2385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smtClean="0"/>
              <a:t>Steven Fyfe</a:t>
            </a:r>
            <a:endParaRPr lang="en-GB" dirty="0"/>
          </a:p>
        </p:txBody>
      </p:sp>
      <p:sp>
        <p:nvSpPr>
          <p:cNvPr id="111" name="Shape 111"/>
          <p:cNvSpPr txBox="1">
            <a:spLocks noGrp="1"/>
          </p:cNvSpPr>
          <p:nvPr>
            <p:ph type="subTitle" idx="1"/>
          </p:nvPr>
        </p:nvSpPr>
        <p:spPr>
          <a:xfrm>
            <a:off x="265500" y="3895201"/>
            <a:ext cx="4045200" cy="179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smtClean="0"/>
              <a:t>sfyfe@thomastallis.org.uk</a:t>
            </a:r>
            <a:endParaRPr lang="en-GB" dirty="0"/>
          </a:p>
        </p:txBody>
      </p:sp>
      <p:sp>
        <p:nvSpPr>
          <p:cNvPr id="112" name="Shape 112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D presentation template 2015-16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373</Words>
  <Application>Microsoft Macintosh PowerPoint</Application>
  <PresentationFormat>On-screen Show (4:3)</PresentationFormat>
  <Paragraphs>223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Oswald</vt:lpstr>
      <vt:lpstr>Quicksand</vt:lpstr>
      <vt:lpstr>CPD presentation template 2015-16</vt:lpstr>
      <vt:lpstr>Timetable, Data, Exams &amp; Assessment</vt:lpstr>
      <vt:lpstr>School Timetable</vt:lpstr>
      <vt:lpstr>Student Data</vt:lpstr>
      <vt:lpstr>Assessment Cycle</vt:lpstr>
      <vt:lpstr>Assessment Cycle</vt:lpstr>
      <vt:lpstr>Examinations</vt:lpstr>
      <vt:lpstr>Steven Fyfe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Timetable, Data &amp; Assessment</dc:title>
  <dc:creator>Dawn&amp;Steve</dc:creator>
  <cp:lastModifiedBy>atomlin@thomastalis.org.uk</cp:lastModifiedBy>
  <cp:revision>11</cp:revision>
  <dcterms:modified xsi:type="dcterms:W3CDTF">2017-09-04T07:25:55Z</dcterms:modified>
</cp:coreProperties>
</file>