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3" r:id="rId3"/>
    <p:sldId id="258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1"/>
    <p:restoredTop sz="94528"/>
  </p:normalViewPr>
  <p:slideViewPr>
    <p:cSldViewPr snapToGrid="0" snapToObjects="1">
      <p:cViewPr varScale="1">
        <p:scale>
          <a:sx n="85" d="100"/>
          <a:sy n="85" d="100"/>
        </p:scale>
        <p:origin x="1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resentation Template 2017-18 (Original)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10800000">
            <a:off x="4226100" y="2389800"/>
            <a:ext cx="691799" cy="717299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58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411175" y="387447"/>
            <a:ext cx="8282399" cy="20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11175" y="2588550"/>
            <a:ext cx="8282399" cy="2002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Quicksand"/>
              <a:buNone/>
              <a:defRPr sz="36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 amt="41000"/>
          </a:blip>
          <a:srcRect l="1826" t="63661" r="1517"/>
          <a:stretch/>
        </p:blipFill>
        <p:spPr>
          <a:xfrm>
            <a:off x="0" y="-1"/>
            <a:ext cx="9144000" cy="345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/>
          <p:nvPr/>
        </p:nvSpPr>
        <p:spPr>
          <a:xfrm>
            <a:off x="287575" y="6370000"/>
            <a:ext cx="3398400" cy="33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158200" y="6392725"/>
            <a:ext cx="3582600" cy="3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CPD Presentations 2017-18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61425" y="199925"/>
            <a:ext cx="8347500" cy="97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61425" y="1332475"/>
            <a:ext cx="8570700" cy="443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61425" y="6370000"/>
            <a:ext cx="3450900" cy="3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/>
          <p:nvPr/>
        </p:nvSpPr>
        <p:spPr>
          <a:xfrm>
            <a:off x="158200" y="6392725"/>
            <a:ext cx="3582600" cy="3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CPD Presentations 2017-18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92E0F7-9A06-814A-9B35-CAB5242A1DAF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9618F5-E694-4541-A5C4-EFFF65073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72350" y="199925"/>
            <a:ext cx="8036700" cy="9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Quicksand"/>
              <a:buNone/>
              <a:defRPr sz="30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631233"/>
            <a:ext cx="8520599" cy="41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5">
            <a:alphaModFix/>
          </a:blip>
          <a:srcRect l="19439" t="4547" r="9249" b="47124"/>
          <a:stretch/>
        </p:blipFill>
        <p:spPr>
          <a:xfrm>
            <a:off x="7577950" y="5764325"/>
            <a:ext cx="1443200" cy="9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/>
          <p:nvPr/>
        </p:nvSpPr>
        <p:spPr>
          <a:xfrm>
            <a:off x="158200" y="6392725"/>
            <a:ext cx="3582600" cy="3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CPD Presentations 2017-18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9626" y="0"/>
            <a:ext cx="9144000" cy="2041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icksand"/>
              <a:buNone/>
              <a:defRPr sz="60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 smtClean="0">
                <a:latin typeface="Quicksand" charset="0"/>
                <a:ea typeface="Quicksand" charset="0"/>
                <a:cs typeface="Quicksand" charset="0"/>
              </a:rPr>
              <a:t>GCSE Results 2017</a:t>
            </a:r>
            <a:endParaRPr lang="en-US" dirty="0">
              <a:latin typeface="Quicksand" charset="0"/>
              <a:ea typeface="Quicksand" charset="0"/>
              <a:cs typeface="Quicksand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19626" y="329809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icksand"/>
              <a:buNone/>
              <a:defRPr sz="3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200" smtClean="0">
                <a:latin typeface="Quicksand" charset="0"/>
                <a:ea typeface="Quicksand" charset="0"/>
                <a:cs typeface="Quicksand" charset="0"/>
              </a:rPr>
              <a:t>The Headlines</a:t>
            </a:r>
            <a:endParaRPr lang="en-US" sz="3200" dirty="0">
              <a:latin typeface="Quicksand" charset="0"/>
              <a:ea typeface="Quicksand" charset="0"/>
              <a:cs typeface="Quicksa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79144"/>
            <a:ext cx="6858000" cy="725771"/>
          </a:xfrm>
        </p:spPr>
        <p:txBody>
          <a:bodyPr/>
          <a:lstStyle/>
          <a:p>
            <a:r>
              <a:rPr lang="en-US" smtClean="0"/>
              <a:t>GCSE results 2017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1" y="14317"/>
            <a:ext cx="3942413" cy="2346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61" y="1989420"/>
            <a:ext cx="4362139" cy="2087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" y="1248915"/>
            <a:ext cx="4782959" cy="256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06" y="14317"/>
            <a:ext cx="5634312" cy="2018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97" y="2908519"/>
            <a:ext cx="4118121" cy="2026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88" y="2698092"/>
            <a:ext cx="3792454" cy="181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70" y="5160958"/>
            <a:ext cx="3935830" cy="1697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667" y="4605443"/>
            <a:ext cx="5901991" cy="22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97236" y="0"/>
            <a:ext cx="8347500" cy="978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Quicksand" charset="0"/>
                <a:ea typeface="Quicksand" charset="0"/>
                <a:cs typeface="Quicksand" charset="0"/>
              </a:rPr>
              <a:t>The National Picture 2017</a:t>
            </a:r>
            <a:endParaRPr lang="en-GB" dirty="0">
              <a:latin typeface="Quicksand" charset="0"/>
              <a:ea typeface="Quicksand" charset="0"/>
              <a:cs typeface="Quicksand" charset="0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61425" y="1332475"/>
            <a:ext cx="8570700" cy="431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Body text here...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6" y="1177925"/>
            <a:ext cx="8092325" cy="4589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872" y="221034"/>
            <a:ext cx="5865519" cy="422107"/>
          </a:xfrm>
        </p:spPr>
        <p:txBody>
          <a:bodyPr/>
          <a:lstStyle/>
          <a:p>
            <a:pPr algn="ctr"/>
            <a:r>
              <a:rPr lang="en-US" b="1" dirty="0" smtClean="0">
                <a:latin typeface="Quicksand" charset="0"/>
                <a:ea typeface="Quicksand" charset="0"/>
                <a:cs typeface="Quicksand" charset="0"/>
              </a:rPr>
              <a:t>2017 GCSE Main Headlines</a:t>
            </a:r>
            <a:endParaRPr lang="en-US" b="1" dirty="0">
              <a:latin typeface="Quicksand" charset="0"/>
              <a:ea typeface="Quicksand" charset="0"/>
              <a:cs typeface="Quicksan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60932"/>
            <a:ext cx="371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Router Book" charset="0"/>
                <a:ea typeface="Router Book" charset="0"/>
                <a:cs typeface="Router Book" charset="0"/>
              </a:rPr>
              <a:t>Positives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Better than 2014/5 with largest ever cohort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Improved A8 score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Improved 2AC science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Maintained MFL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23 students with 7 or more A*/A/7-9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6326" y="4460932"/>
            <a:ext cx="42122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Router Book" charset="0"/>
                <a:ea typeface="Router Book" charset="0"/>
                <a:cs typeface="Router Book" charset="0"/>
              </a:rPr>
              <a:t>Negatives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Lower </a:t>
            </a:r>
            <a:r>
              <a:rPr lang="en-US" sz="1600" dirty="0" err="1">
                <a:latin typeface="Router Book" charset="0"/>
                <a:ea typeface="Router Book" charset="0"/>
                <a:cs typeface="Router Book" charset="0"/>
              </a:rPr>
              <a:t>EnMa</a:t>
            </a: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 results at 4 (particularly </a:t>
            </a:r>
            <a:r>
              <a:rPr lang="en-US" sz="1600" dirty="0" err="1">
                <a:latin typeface="Router Book" charset="0"/>
                <a:ea typeface="Router Book" charset="0"/>
                <a:cs typeface="Router Book" charset="0"/>
              </a:rPr>
              <a:t>En</a:t>
            </a: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)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More able year group, so expecting much lower P8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Lower Hums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Lower </a:t>
            </a:r>
            <a:r>
              <a:rPr lang="en-US" sz="1600" dirty="0" err="1">
                <a:latin typeface="Router Book" charset="0"/>
                <a:ea typeface="Router Book" charset="0"/>
                <a:cs typeface="Router Book" charset="0"/>
              </a:rPr>
              <a:t>Ebacc</a:t>
            </a:r>
            <a:endParaRPr lang="en-US" sz="1600" dirty="0">
              <a:latin typeface="Router Book" charset="0"/>
              <a:ea typeface="Router Book" charset="0"/>
              <a:cs typeface="Router Book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1600" dirty="0">
                <a:latin typeface="Router Book" charset="0"/>
                <a:ea typeface="Router Book" charset="0"/>
                <a:cs typeface="Router Book" charset="0"/>
              </a:rPr>
              <a:t>Lower A*/A  (remains a key target for school)</a:t>
            </a:r>
          </a:p>
          <a:p>
            <a:pPr marL="214313" indent="-214313">
              <a:buFont typeface="Arial" charset="0"/>
              <a:buChar char="•"/>
            </a:pPr>
            <a:endParaRPr lang="en-US" sz="1600" dirty="0">
              <a:latin typeface="Router Book" charset="0"/>
              <a:ea typeface="Router Book" charset="0"/>
              <a:cs typeface="Router Book" charset="0"/>
            </a:endParaRPr>
          </a:p>
          <a:p>
            <a:pPr marL="214313" indent="-214313">
              <a:buFont typeface="Arial" charset="0"/>
              <a:buChar char="•"/>
            </a:pPr>
            <a:endParaRPr lang="en-US" sz="1600" dirty="0">
              <a:latin typeface="Router Book" charset="0"/>
              <a:ea typeface="Router Book" charset="0"/>
              <a:cs typeface="Router Book" charset="0"/>
            </a:endParaRPr>
          </a:p>
          <a:p>
            <a:pPr marL="214313" indent="-214313">
              <a:buFont typeface="Arial" charset="0"/>
              <a:buChar char="•"/>
            </a:pPr>
            <a:endParaRPr lang="en-US" sz="1600" dirty="0">
              <a:latin typeface="Router Book" charset="0"/>
              <a:ea typeface="Router Book" charset="0"/>
              <a:cs typeface="Route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8610" y="173184"/>
            <a:ext cx="174049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 Highlighted orange as headline measures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7" y="634849"/>
            <a:ext cx="6456606" cy="365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Quicksand" charset="0"/>
                <a:ea typeface="Quicksand" charset="0"/>
                <a:cs typeface="Quicksand" charset="0"/>
              </a:rPr>
              <a:t>2017 GCSE Group Headlines</a:t>
            </a:r>
            <a:endParaRPr lang="en-US" b="1" dirty="0">
              <a:latin typeface="Quicksand" charset="0"/>
              <a:ea typeface="Quicksand" charset="0"/>
              <a:cs typeface="Quicksand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2" y="1672601"/>
            <a:ext cx="6226423" cy="3693878"/>
          </a:xfrm>
        </p:spPr>
      </p:pic>
      <p:sp>
        <p:nvSpPr>
          <p:cNvPr id="3" name="TextBox 2"/>
          <p:cNvSpPr txBox="1"/>
          <p:nvPr/>
        </p:nvSpPr>
        <p:spPr>
          <a:xfrm>
            <a:off x="6379915" y="2212246"/>
            <a:ext cx="27640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outer Book" charset="0"/>
                <a:ea typeface="Router Book" charset="0"/>
                <a:cs typeface="Router Book" charset="0"/>
              </a:rPr>
              <a:t>Areas </a:t>
            </a:r>
            <a:r>
              <a:rPr lang="en-US" sz="2000" b="1">
                <a:latin typeface="Router Book" charset="0"/>
                <a:ea typeface="Router Book" charset="0"/>
                <a:cs typeface="Router Book" charset="0"/>
              </a:rPr>
              <a:t>of </a:t>
            </a:r>
            <a:r>
              <a:rPr lang="en-US" sz="2000" b="1" smtClean="0">
                <a:latin typeface="Router Book" charset="0"/>
                <a:ea typeface="Router Book" charset="0"/>
                <a:cs typeface="Router Book" charset="0"/>
              </a:rPr>
              <a:t>focus</a:t>
            </a:r>
          </a:p>
          <a:p>
            <a:pPr algn="ctr"/>
            <a:endParaRPr lang="en-US" sz="2000" b="1" dirty="0">
              <a:latin typeface="Router Book" charset="0"/>
              <a:ea typeface="Router Book" charset="0"/>
              <a:cs typeface="Router Book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1700" dirty="0">
                <a:latin typeface="Router Book" charset="0"/>
                <a:ea typeface="Router Book" charset="0"/>
                <a:cs typeface="Router Book" charset="0"/>
              </a:rPr>
              <a:t>Girls /white British numeracy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700" dirty="0">
                <a:latin typeface="Router Book" charset="0"/>
                <a:ea typeface="Router Book" charset="0"/>
                <a:cs typeface="Router Book" charset="0"/>
              </a:rPr>
              <a:t>Pupil Premium progress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700" dirty="0">
                <a:latin typeface="Router Book" charset="0"/>
                <a:ea typeface="Router Book" charset="0"/>
                <a:cs typeface="Router Book" charset="0"/>
              </a:rPr>
              <a:t>Boys and progress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700" dirty="0">
                <a:latin typeface="Router Book" charset="0"/>
                <a:ea typeface="Router Book" charset="0"/>
                <a:cs typeface="Router Book" charset="0"/>
              </a:rPr>
              <a:t>White British progress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700" dirty="0">
                <a:latin typeface="Router Book" charset="0"/>
                <a:ea typeface="Router Book" charset="0"/>
                <a:cs typeface="Router Book" charset="0"/>
              </a:rPr>
              <a:t>L5+ (particularly PP)</a:t>
            </a:r>
          </a:p>
        </p:txBody>
      </p:sp>
    </p:spTree>
    <p:extLst>
      <p:ext uri="{BB962C8B-B14F-4D97-AF65-F5344CB8AC3E}">
        <p14:creationId xmlns:p14="http://schemas.microsoft.com/office/powerpoint/2010/main" val="133636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Quicksand" charset="0"/>
                <a:ea typeface="Quicksand" charset="0"/>
                <a:cs typeface="Quicksand" charset="0"/>
              </a:rPr>
              <a:t>2017 GCSE Subject Headlines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476" y="1690551"/>
            <a:ext cx="26681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outer Book" charset="0"/>
                <a:ea typeface="Router Book" charset="0"/>
                <a:cs typeface="Router Book" charset="0"/>
              </a:rPr>
              <a:t>2017 Positives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Science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Art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Food tech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Product design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Photography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Dance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Music </a:t>
            </a:r>
            <a:r>
              <a:rPr lang="en-US" sz="2000" dirty="0" err="1">
                <a:latin typeface="Router Book" charset="0"/>
                <a:ea typeface="Router Book" charset="0"/>
                <a:cs typeface="Router Book" charset="0"/>
              </a:rPr>
              <a:t>Btec</a:t>
            </a:r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Art &amp; Design </a:t>
            </a:r>
            <a:r>
              <a:rPr lang="en-US" sz="2000" dirty="0" err="1">
                <a:latin typeface="Router Book" charset="0"/>
                <a:ea typeface="Router Book" charset="0"/>
                <a:cs typeface="Router Book" charset="0"/>
              </a:rPr>
              <a:t>Btec</a:t>
            </a:r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Care </a:t>
            </a:r>
            <a:r>
              <a:rPr lang="en-US" sz="2000" dirty="0" err="1">
                <a:latin typeface="Router Book" charset="0"/>
                <a:ea typeface="Router Book" charset="0"/>
                <a:cs typeface="Router Book" charset="0"/>
              </a:rPr>
              <a:t>Btec</a:t>
            </a:r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6598" y="1702204"/>
            <a:ext cx="26681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outer Book" charset="0"/>
                <a:ea typeface="Router Book" charset="0"/>
                <a:cs typeface="Router Book" charset="0"/>
              </a:rPr>
              <a:t>Areas of 2017 concern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 err="1">
                <a:latin typeface="Router Book" charset="0"/>
                <a:ea typeface="Router Book" charset="0"/>
                <a:cs typeface="Router Book" charset="0"/>
              </a:rPr>
              <a:t>Maths</a:t>
            </a:r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English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History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Geography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Computing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French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Graphics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RE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Media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Drama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PE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Business</a:t>
            </a:r>
          </a:p>
          <a:p>
            <a:pPr marL="214313" indent="-214313">
              <a:buFont typeface="Arial" charset="0"/>
              <a:buChar char="•"/>
            </a:pPr>
            <a:endParaRPr lang="en-US" sz="2000" b="1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2662" y="1702204"/>
            <a:ext cx="2951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outer Book" charset="0"/>
                <a:ea typeface="Router Book" charset="0"/>
                <a:cs typeface="Router Book" charset="0"/>
              </a:rPr>
              <a:t>Areas of repeat concern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 err="1">
                <a:latin typeface="Router Book" charset="0"/>
                <a:ea typeface="Router Book" charset="0"/>
                <a:cs typeface="Router Book" charset="0"/>
              </a:rPr>
              <a:t>Maths</a:t>
            </a:r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Graphics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RE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Media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PE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Business</a:t>
            </a:r>
          </a:p>
          <a:p>
            <a:pPr marL="214313" indent="-214313">
              <a:buFont typeface="Arial" charset="0"/>
              <a:buChar char="•"/>
            </a:pPr>
            <a:endParaRPr lang="en-US" sz="2000" b="1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  <a:p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4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02" y="233508"/>
            <a:ext cx="8036700" cy="978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Quicksand" charset="0"/>
                <a:ea typeface="Quicksand" charset="0"/>
                <a:cs typeface="Quicksand" charset="0"/>
              </a:rPr>
              <a:t>2017-18 GCSE Key Targets</a:t>
            </a:r>
            <a:endParaRPr lang="en-US" b="1" dirty="0">
              <a:solidFill>
                <a:srgbClr val="0070C0"/>
              </a:solidFill>
              <a:latin typeface="Quicksand" charset="0"/>
              <a:ea typeface="Quicksand" charset="0"/>
              <a:cs typeface="Quicksa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02" y="1481331"/>
            <a:ext cx="8520599" cy="4133099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Pupil</a:t>
            </a:r>
            <a:r>
              <a:rPr lang="en-US" dirty="0" smtClean="0">
                <a:latin typeface="Router Book" charset="0"/>
                <a:ea typeface="Router Book" charset="0"/>
                <a:cs typeface="Router Book" charset="0"/>
              </a:rPr>
              <a:t> </a:t>
            </a: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premium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High achievers (L5+)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Boundary leapers (3s to 4s, 4s to 5s and 6s to 7s)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Girls and numeracy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Boys progress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White British progress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AND</a:t>
            </a:r>
            <a:r>
              <a:rPr lang="is-IS" sz="2000" dirty="0" smtClean="0">
                <a:latin typeface="Router Book" charset="0"/>
                <a:ea typeface="Router Book" charset="0"/>
                <a:cs typeface="Router Book" charset="0"/>
              </a:rPr>
              <a:t>…</a:t>
            </a:r>
          </a:p>
          <a:p>
            <a:pPr marL="285750" indent="-285750">
              <a:buFont typeface="Arial" charset="0"/>
              <a:buChar char="•"/>
            </a:pPr>
            <a:r>
              <a:rPr lang="is-IS" sz="2000" dirty="0" smtClean="0">
                <a:latin typeface="Router Book" charset="0"/>
                <a:ea typeface="Router Book" charset="0"/>
                <a:cs typeface="Router Book" charset="0"/>
              </a:rPr>
              <a:t>Where these meet.</a:t>
            </a:r>
            <a:endParaRPr lang="en-US" sz="2000" dirty="0">
              <a:latin typeface="Router Book" charset="0"/>
              <a:ea typeface="Router Book" charset="0"/>
              <a:cs typeface="Route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3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2" y="844502"/>
            <a:ext cx="8979108" cy="9780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Quicksand" charset="0"/>
                <a:ea typeface="Quicksand" charset="0"/>
                <a:cs typeface="Quicksand" charset="0"/>
              </a:rPr>
              <a:t>How?</a:t>
            </a:r>
            <a:r>
              <a:rPr lang="en-US" b="1" dirty="0" smtClean="0">
                <a:latin typeface="Quicksand" charset="0"/>
                <a:ea typeface="Quicksand" charset="0"/>
                <a:cs typeface="Quicksand" charset="0"/>
              </a:rPr>
              <a:t/>
            </a:r>
            <a:br>
              <a:rPr lang="en-US" b="1" dirty="0" smtClean="0">
                <a:latin typeface="Quicksand" charset="0"/>
                <a:ea typeface="Quicksand" charset="0"/>
                <a:cs typeface="Quicksand" charset="0"/>
              </a:rPr>
            </a:br>
            <a:r>
              <a:rPr lang="en-US" b="1" dirty="0" smtClean="0">
                <a:latin typeface="Quicksand" charset="0"/>
                <a:ea typeface="Quicksand" charset="0"/>
                <a:cs typeface="Quicksand" charset="0"/>
              </a:rPr>
              <a:t/>
            </a:r>
            <a:br>
              <a:rPr lang="en-US" b="1" dirty="0" smtClean="0">
                <a:latin typeface="Quicksand" charset="0"/>
                <a:ea typeface="Quicksand" charset="0"/>
                <a:cs typeface="Quicksand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Quicksand" charset="0"/>
                <a:ea typeface="Quicksand" charset="0"/>
                <a:cs typeface="Quicksand" charset="0"/>
              </a:rPr>
              <a:t>Engagement, Understanding, Preparation, Intervention</a:t>
            </a:r>
            <a:endParaRPr lang="en-US" sz="2400" dirty="0">
              <a:solidFill>
                <a:srgbClr val="0070C0"/>
              </a:solidFill>
              <a:latin typeface="Quicksand" charset="0"/>
              <a:ea typeface="Quicksand" charset="0"/>
              <a:cs typeface="Quicksa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2215850"/>
            <a:ext cx="8520599" cy="41330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Engaging the students; teaching to enthuse and inspire – over to you!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Engaging parents – all of us.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Linearity – get them prepared!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Knowing the new specs</a:t>
            </a:r>
            <a:r>
              <a:rPr lang="is-IS" sz="2000" dirty="0" smtClean="0">
                <a:latin typeface="Router Book" charset="0"/>
                <a:ea typeface="Router Book" charset="0"/>
                <a:cs typeface="Router Book" charset="0"/>
              </a:rPr>
              <a:t>…we have to do whatever we can.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Router Book" charset="0"/>
                <a:ea typeface="Router Book" charset="0"/>
                <a:cs typeface="Router Book" charset="0"/>
              </a:rPr>
              <a:t>Being on top of the data for groups and individuals – all of us</a:t>
            </a: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Router Book" charset="0"/>
                <a:ea typeface="Router Book" charset="0"/>
                <a:cs typeface="Router Book" charset="0"/>
              </a:rPr>
              <a:t>Re focus Raps – watch this space</a:t>
            </a:r>
          </a:p>
          <a:p>
            <a:endParaRPr lang="en-US" sz="2000" dirty="0" smtClean="0">
              <a:latin typeface="Router Book" charset="0"/>
              <a:ea typeface="Router Book" charset="0"/>
              <a:cs typeface="Route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29434"/>
      </p:ext>
    </p:extLst>
  </p:cSld>
  <p:clrMapOvr>
    <a:masterClrMapping/>
  </p:clrMapOvr>
</p:sld>
</file>

<file path=ppt/theme/theme1.xml><?xml version="1.0" encoding="utf-8"?>
<a:theme xmlns:a="http://schemas.openxmlformats.org/drawingml/2006/main" name="CPD presentation template 2015-16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265</Words>
  <Application>Microsoft Macintosh PowerPoint</Application>
  <PresentationFormat>On-screen Show (4:3)</PresentationFormat>
  <Paragraphs>91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Oswald</vt:lpstr>
      <vt:lpstr>Quicksand</vt:lpstr>
      <vt:lpstr>Router Book</vt:lpstr>
      <vt:lpstr>CPD presentation template 2015-16</vt:lpstr>
      <vt:lpstr>PowerPoint Presentation</vt:lpstr>
      <vt:lpstr>GCSE results 2017</vt:lpstr>
      <vt:lpstr>The National Picture 2017</vt:lpstr>
      <vt:lpstr>2017 GCSE Main Headlines</vt:lpstr>
      <vt:lpstr>2017 GCSE Group Headlines</vt:lpstr>
      <vt:lpstr>2017 GCSE Subject Headlines</vt:lpstr>
      <vt:lpstr>2017-18 GCSE Key Targets</vt:lpstr>
      <vt:lpstr>How?  Engagement, Understanding, Preparation, Intervention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atomlin@thomastalis.org.uk</cp:lastModifiedBy>
  <cp:revision>6</cp:revision>
  <dcterms:modified xsi:type="dcterms:W3CDTF">2017-09-04T07:24:33Z</dcterms:modified>
</cp:coreProperties>
</file>