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61" r:id="rId5"/>
    <p:sldId id="266" r:id="rId6"/>
    <p:sldId id="262" r:id="rId7"/>
    <p:sldId id="263" r:id="rId8"/>
    <p:sldId id="264" r:id="rId9"/>
    <p:sldId id="276" r:id="rId10"/>
    <p:sldId id="275" r:id="rId11"/>
    <p:sldId id="2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59" autoAdjust="0"/>
    <p:restoredTop sz="94660"/>
  </p:normalViewPr>
  <p:slideViewPr>
    <p:cSldViewPr snapToGrid="0">
      <p:cViewPr varScale="1">
        <p:scale>
          <a:sx n="74" d="100"/>
          <a:sy n="74" d="100"/>
        </p:scale>
        <p:origin x="46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3519070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3294765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870524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99FEF3F-B5B6-44FA-9E81-2DC5B541B09F}"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739320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9FEF3F-B5B6-44FA-9E81-2DC5B541B09F}" type="datetimeFigureOut">
              <a:rPr lang="en-GB" smtClean="0"/>
              <a:t>15/04/2019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642803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99FEF3F-B5B6-44FA-9E81-2DC5B541B09F}" type="datetimeFigureOut">
              <a:rPr lang="en-GB" smtClean="0"/>
              <a:t>15/04/2019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53066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99FEF3F-B5B6-44FA-9E81-2DC5B541B09F}" type="datetimeFigureOut">
              <a:rPr lang="en-GB" smtClean="0"/>
              <a:t>15/04/2019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363142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99FEF3F-B5B6-44FA-9E81-2DC5B541B09F}" type="datetimeFigureOut">
              <a:rPr lang="en-GB" smtClean="0"/>
              <a:t>15/04/2019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777910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FEF3F-B5B6-44FA-9E81-2DC5B541B09F}" type="datetimeFigureOut">
              <a:rPr lang="en-GB" smtClean="0"/>
              <a:t>15/04/2019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4000602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9FEF3F-B5B6-44FA-9E81-2DC5B541B09F}" type="datetimeFigureOut">
              <a:rPr lang="en-GB" smtClean="0"/>
              <a:t>15/04/2019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184250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9FEF3F-B5B6-44FA-9E81-2DC5B541B09F}" type="datetimeFigureOut">
              <a:rPr lang="en-GB" smtClean="0"/>
              <a:t>15/04/2019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3107B8-536E-4AC1-96EB-BAB45879B201}" type="slidenum">
              <a:rPr lang="en-GB" smtClean="0"/>
              <a:t>‹#›</a:t>
            </a:fld>
            <a:endParaRPr lang="en-GB"/>
          </a:p>
        </p:txBody>
      </p:sp>
    </p:spTree>
    <p:extLst>
      <p:ext uri="{BB962C8B-B14F-4D97-AF65-F5344CB8AC3E}">
        <p14:creationId xmlns:p14="http://schemas.microsoft.com/office/powerpoint/2010/main" val="253402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9FEF3F-B5B6-44FA-9E81-2DC5B541B09F}" type="datetimeFigureOut">
              <a:rPr lang="en-GB" smtClean="0"/>
              <a:t>15/04/2019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3107B8-536E-4AC1-96EB-BAB45879B201}" type="slidenum">
              <a:rPr lang="en-GB" smtClean="0"/>
              <a:t>‹#›</a:t>
            </a:fld>
            <a:endParaRPr lang="en-GB"/>
          </a:p>
        </p:txBody>
      </p:sp>
    </p:spTree>
    <p:extLst>
      <p:ext uri="{BB962C8B-B14F-4D97-AF65-F5344CB8AC3E}">
        <p14:creationId xmlns:p14="http://schemas.microsoft.com/office/powerpoint/2010/main" val="4070194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u="sng" dirty="0" smtClean="0"/>
              <a:t>Careers in the </a:t>
            </a:r>
            <a:r>
              <a:rPr lang="en-GB" b="1" u="sng" dirty="0" smtClean="0"/>
              <a:t>Art and Design Sector</a:t>
            </a:r>
            <a:br>
              <a:rPr lang="en-GB" b="1" u="sng" dirty="0" smtClean="0"/>
            </a:br>
            <a:r>
              <a:rPr lang="en-GB" b="1" u="sng" dirty="0"/>
              <a:t/>
            </a:r>
            <a:br>
              <a:rPr lang="en-GB" b="1" u="sng" dirty="0"/>
            </a:br>
            <a:endParaRPr lang="en-GB" b="1" u="sng" dirty="0"/>
          </a:p>
        </p:txBody>
      </p:sp>
      <p:pic>
        <p:nvPicPr>
          <p:cNvPr id="4" name="Picture 3"/>
          <p:cNvPicPr>
            <a:picLocks noChangeAspect="1"/>
          </p:cNvPicPr>
          <p:nvPr/>
        </p:nvPicPr>
        <p:blipFill>
          <a:blip r:embed="rId2"/>
          <a:stretch>
            <a:fillRect/>
          </a:stretch>
        </p:blipFill>
        <p:spPr>
          <a:xfrm>
            <a:off x="3065172" y="2633998"/>
            <a:ext cx="6220496" cy="3122858"/>
          </a:xfrm>
          <a:prstGeom prst="rect">
            <a:avLst/>
          </a:prstGeom>
        </p:spPr>
      </p:pic>
    </p:spTree>
    <p:extLst>
      <p:ext uri="{BB962C8B-B14F-4D97-AF65-F5344CB8AC3E}">
        <p14:creationId xmlns:p14="http://schemas.microsoft.com/office/powerpoint/2010/main" val="2492939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Location of Jobs?</a:t>
            </a:r>
            <a:endParaRPr lang="en-GB" b="1" dirty="0"/>
          </a:p>
        </p:txBody>
      </p:sp>
      <p:sp>
        <p:nvSpPr>
          <p:cNvPr id="3" name="Content Placeholder 2"/>
          <p:cNvSpPr>
            <a:spLocks noGrp="1"/>
          </p:cNvSpPr>
          <p:nvPr>
            <p:ph idx="1"/>
          </p:nvPr>
        </p:nvSpPr>
        <p:spPr/>
        <p:txBody>
          <a:bodyPr/>
          <a:lstStyle/>
          <a:p>
            <a:pPr marL="0" indent="0">
              <a:buNone/>
            </a:pPr>
            <a:r>
              <a:rPr lang="en-GB" dirty="0" smtClean="0"/>
              <a:t>London has the largest amount of jobs for animators.</a:t>
            </a:r>
            <a:endParaRPr lang="en-GB" dirty="0"/>
          </a:p>
        </p:txBody>
      </p:sp>
    </p:spTree>
    <p:extLst>
      <p:ext uri="{BB962C8B-B14F-4D97-AF65-F5344CB8AC3E}">
        <p14:creationId xmlns:p14="http://schemas.microsoft.com/office/powerpoint/2010/main" val="720356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www.icould.com</a:t>
            </a:r>
            <a:endParaRPr lang="en-GB" b="1" dirty="0"/>
          </a:p>
        </p:txBody>
      </p:sp>
      <p:sp>
        <p:nvSpPr>
          <p:cNvPr id="3" name="Content Placeholder 2"/>
          <p:cNvSpPr>
            <a:spLocks noGrp="1"/>
          </p:cNvSpPr>
          <p:nvPr>
            <p:ph idx="1"/>
          </p:nvPr>
        </p:nvSpPr>
        <p:spPr/>
        <p:txBody>
          <a:bodyPr/>
          <a:lstStyle/>
          <a:p>
            <a:r>
              <a:rPr lang="en-GB" dirty="0" smtClean="0"/>
              <a:t>Videos related to different professions</a:t>
            </a:r>
          </a:p>
          <a:p>
            <a:pPr marL="0" indent="0">
              <a:buNone/>
            </a:pPr>
            <a:r>
              <a:rPr lang="en-GB" dirty="0" smtClean="0"/>
              <a:t>https</a:t>
            </a:r>
            <a:r>
              <a:rPr lang="en-GB" dirty="0"/>
              <a:t>://</a:t>
            </a:r>
            <a:r>
              <a:rPr lang="en-GB" dirty="0" smtClean="0"/>
              <a:t>icould.com/stories/</a:t>
            </a:r>
          </a:p>
          <a:p>
            <a:pPr marL="0" indent="0">
              <a:buNone/>
            </a:pPr>
            <a:endParaRPr lang="en-GB" dirty="0"/>
          </a:p>
          <a:p>
            <a:pPr marL="0" indent="0">
              <a:buNone/>
            </a:pPr>
            <a:r>
              <a:rPr lang="en-GB" dirty="0" smtClean="0"/>
              <a:t>HEARING A STORY OF SOMEONE IN A JOB CAN BE VERY USEFUL AS THEY DESCRIBE THEIR EXPERIENCE!!</a:t>
            </a:r>
          </a:p>
          <a:p>
            <a:pPr marL="0" indent="0">
              <a:buNone/>
            </a:pPr>
            <a:endParaRPr lang="en-GB" dirty="0"/>
          </a:p>
        </p:txBody>
      </p:sp>
      <p:pic>
        <p:nvPicPr>
          <p:cNvPr id="4" name="Picture 3"/>
          <p:cNvPicPr>
            <a:picLocks noChangeAspect="1"/>
          </p:cNvPicPr>
          <p:nvPr/>
        </p:nvPicPr>
        <p:blipFill>
          <a:blip r:embed="rId2"/>
          <a:stretch>
            <a:fillRect/>
          </a:stretch>
        </p:blipFill>
        <p:spPr>
          <a:xfrm>
            <a:off x="6751598" y="4290845"/>
            <a:ext cx="5221224" cy="2441447"/>
          </a:xfrm>
          <a:prstGeom prst="rect">
            <a:avLst/>
          </a:prstGeom>
        </p:spPr>
      </p:pic>
    </p:spTree>
    <p:extLst>
      <p:ext uri="{BB962C8B-B14F-4D97-AF65-F5344CB8AC3E}">
        <p14:creationId xmlns:p14="http://schemas.microsoft.com/office/powerpoint/2010/main" val="2417668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57451"/>
          </a:xfrm>
        </p:spPr>
        <p:txBody>
          <a:bodyPr>
            <a:normAutofit fontScale="90000"/>
          </a:bodyPr>
          <a:lstStyle/>
          <a:p>
            <a:r>
              <a:rPr lang="en-GB" u="sng" dirty="0" smtClean="0"/>
              <a:t/>
            </a:r>
            <a:br>
              <a:rPr lang="en-GB" u="sng" dirty="0" smtClean="0"/>
            </a:br>
            <a:r>
              <a:rPr lang="en-GB" u="sng" dirty="0"/>
              <a:t/>
            </a:r>
            <a:br>
              <a:rPr lang="en-GB" u="sng" dirty="0"/>
            </a:br>
            <a:r>
              <a:rPr lang="en-GB" u="sng" dirty="0" smtClean="0"/>
              <a:t/>
            </a:r>
            <a:br>
              <a:rPr lang="en-GB" u="sng" dirty="0" smtClean="0"/>
            </a:br>
            <a:r>
              <a:rPr lang="en-GB" u="sng" dirty="0"/>
              <a:t/>
            </a:r>
            <a:br>
              <a:rPr lang="en-GB" u="sng" dirty="0"/>
            </a:br>
            <a:r>
              <a:rPr lang="en-GB" u="sng" dirty="0" smtClean="0"/>
              <a:t/>
            </a:r>
            <a:br>
              <a:rPr lang="en-GB" u="sng" dirty="0" smtClean="0"/>
            </a:br>
            <a:r>
              <a:rPr lang="en-GB" u="sng" dirty="0" smtClean="0"/>
              <a:t/>
            </a:r>
            <a:br>
              <a:rPr lang="en-GB" u="sng" dirty="0" smtClean="0"/>
            </a:br>
            <a:r>
              <a:rPr lang="en-GB" u="sng" dirty="0"/>
              <a:t/>
            </a:r>
            <a:br>
              <a:rPr lang="en-GB" u="sng" dirty="0"/>
            </a:br>
            <a:r>
              <a:rPr lang="en-GB" u="sng" dirty="0" smtClean="0"/>
              <a:t/>
            </a:r>
            <a:br>
              <a:rPr lang="en-GB" u="sng" dirty="0" smtClean="0"/>
            </a:br>
            <a:r>
              <a:rPr lang="en-GB" u="sng" dirty="0" smtClean="0"/>
              <a:t>What </a:t>
            </a:r>
            <a:r>
              <a:rPr lang="en-GB" u="sng" dirty="0"/>
              <a:t>is </a:t>
            </a:r>
            <a:r>
              <a:rPr lang="en-GB" u="sng" dirty="0" smtClean="0"/>
              <a:t>the Art and Design Sector?</a:t>
            </a:r>
            <a:br>
              <a:rPr lang="en-GB" u="sng" dirty="0" smtClean="0"/>
            </a:br>
            <a:r>
              <a:rPr lang="en-GB" dirty="0" smtClean="0"/>
              <a:t>Careers in Ar</a:t>
            </a:r>
            <a:r>
              <a:rPr lang="en-GB" dirty="0" smtClean="0"/>
              <a:t>t and Design are all about creating products which are appealing to the eye. Although the design of a product is also about the importance of its function.</a:t>
            </a:r>
            <a:r>
              <a:rPr lang="en-GB" dirty="0" smtClean="0"/>
              <a:t/>
            </a:r>
            <a:br>
              <a:rPr lang="en-GB" dirty="0" smtClean="0"/>
            </a:br>
            <a:r>
              <a:rPr lang="en-GB" dirty="0"/>
              <a:t/>
            </a:r>
            <a:br>
              <a:rPr lang="en-GB" dirty="0"/>
            </a:br>
            <a:r>
              <a:rPr lang="en-GB" u="sng" dirty="0" smtClean="0"/>
              <a:t>JOBS</a:t>
            </a:r>
            <a:r>
              <a:rPr lang="en-GB" dirty="0" smtClean="0"/>
              <a:t>? Animator, Product Designer, Fine Artist, Architect, Computer Games Designer, Interior Designer and many more….</a:t>
            </a:r>
            <a:r>
              <a:rPr lang="en-GB" dirty="0" smtClean="0"/>
              <a:t/>
            </a:r>
            <a:br>
              <a:rPr lang="en-GB" dirty="0" smtClean="0"/>
            </a:br>
            <a:endParaRPr lang="en-GB" dirty="0"/>
          </a:p>
        </p:txBody>
      </p:sp>
    </p:spTree>
    <p:extLst>
      <p:ext uri="{BB962C8B-B14F-4D97-AF65-F5344CB8AC3E}">
        <p14:creationId xmlns:p14="http://schemas.microsoft.com/office/powerpoint/2010/main" val="3991197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What jobs are in the </a:t>
            </a:r>
            <a:r>
              <a:rPr lang="en-GB" b="1" u="sng" dirty="0" smtClean="0"/>
              <a:t>Art &amp; Design </a:t>
            </a:r>
            <a:r>
              <a:rPr lang="en-GB" b="1" u="sng" dirty="0" smtClean="0"/>
              <a:t>Sector?</a:t>
            </a:r>
            <a:endParaRPr lang="en-GB" b="1" u="sng" dirty="0"/>
          </a:p>
        </p:txBody>
      </p:sp>
      <p:sp>
        <p:nvSpPr>
          <p:cNvPr id="3" name="Content Placeholder 2"/>
          <p:cNvSpPr>
            <a:spLocks noGrp="1"/>
          </p:cNvSpPr>
          <p:nvPr>
            <p:ph idx="1"/>
          </p:nvPr>
        </p:nvSpPr>
        <p:spPr/>
        <p:txBody>
          <a:bodyPr/>
          <a:lstStyle/>
          <a:p>
            <a:r>
              <a:rPr lang="en-GB" dirty="0" smtClean="0"/>
              <a:t>You can research many jobs related to </a:t>
            </a:r>
            <a:r>
              <a:rPr lang="en-GB" dirty="0" smtClean="0"/>
              <a:t>Art and Design </a:t>
            </a:r>
            <a:r>
              <a:rPr lang="en-GB" dirty="0" smtClean="0"/>
              <a:t>on - The National Careers Service Website – simply type into google ‘next step job profiles’ and a list of job sectors will appear.</a:t>
            </a:r>
          </a:p>
          <a:p>
            <a:r>
              <a:rPr lang="en-GB" dirty="0" smtClean="0"/>
              <a:t>Research is useful as it allows you to know what jobs are available within a particular sector</a:t>
            </a:r>
          </a:p>
          <a:p>
            <a:endParaRPr lang="en-GB" dirty="0"/>
          </a:p>
        </p:txBody>
      </p:sp>
    </p:spTree>
    <p:extLst>
      <p:ext uri="{BB962C8B-B14F-4D97-AF65-F5344CB8AC3E}">
        <p14:creationId xmlns:p14="http://schemas.microsoft.com/office/powerpoint/2010/main" val="69154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Animators</a:t>
            </a:r>
            <a:r>
              <a:rPr lang="en-GB" b="1" dirty="0" smtClean="0"/>
              <a:t> - </a:t>
            </a:r>
            <a:r>
              <a:rPr lang="en-GB" sz="2800" b="1" dirty="0" smtClean="0"/>
              <a:t>bring drawings and computer generated characters to life on screen</a:t>
            </a:r>
            <a:endParaRPr lang="en-GB" sz="2800" b="1" dirty="0"/>
          </a:p>
        </p:txBody>
      </p:sp>
      <p:sp>
        <p:nvSpPr>
          <p:cNvPr id="3" name="Content Placeholder 2"/>
          <p:cNvSpPr>
            <a:spLocks noGrp="1"/>
          </p:cNvSpPr>
          <p:nvPr>
            <p:ph idx="1"/>
          </p:nvPr>
        </p:nvSpPr>
        <p:spPr>
          <a:xfrm>
            <a:off x="838200" y="1825624"/>
            <a:ext cx="10515600" cy="5032375"/>
          </a:xfrm>
        </p:spPr>
        <p:txBody>
          <a:bodyPr>
            <a:noAutofit/>
          </a:bodyPr>
          <a:lstStyle/>
          <a:p>
            <a:pPr marL="0" indent="0">
              <a:buNone/>
            </a:pPr>
            <a:r>
              <a:rPr lang="en-GB" sz="1800" dirty="0" smtClean="0"/>
              <a:t>In this role you could be:</a:t>
            </a:r>
          </a:p>
          <a:p>
            <a:endParaRPr lang="en-GB" sz="1800" dirty="0" smtClean="0"/>
          </a:p>
          <a:p>
            <a:r>
              <a:rPr lang="en-US" sz="1800" dirty="0"/>
              <a:t>Your day-to-day tasks could include:</a:t>
            </a:r>
          </a:p>
          <a:p>
            <a:endParaRPr lang="en-US" sz="1800" dirty="0"/>
          </a:p>
          <a:p>
            <a:r>
              <a:rPr lang="en-US" sz="1800" dirty="0"/>
              <a:t>creating detailed technical plans using </a:t>
            </a:r>
            <a:r>
              <a:rPr lang="en-US" sz="1800" dirty="0" smtClean="0"/>
              <a:t>Computer Aided Design </a:t>
            </a:r>
            <a:r>
              <a:rPr lang="en-US" sz="1800" dirty="0"/>
              <a:t>software</a:t>
            </a:r>
          </a:p>
          <a:p>
            <a:r>
              <a:rPr lang="en-US" sz="1800" dirty="0"/>
              <a:t>creating a plan, following building laws and safety regulations</a:t>
            </a:r>
          </a:p>
          <a:p>
            <a:r>
              <a:rPr lang="en-US" sz="1800" dirty="0"/>
              <a:t>working towards budgets</a:t>
            </a:r>
          </a:p>
          <a:p>
            <a:r>
              <a:rPr lang="en-US" sz="1800" dirty="0"/>
              <a:t>managing construction</a:t>
            </a:r>
          </a:p>
          <a:p>
            <a:r>
              <a:rPr lang="en-US" sz="1800" dirty="0"/>
              <a:t>choosing materials</a:t>
            </a:r>
          </a:p>
          <a:p>
            <a:r>
              <a:rPr lang="en-US" sz="1800" dirty="0"/>
              <a:t>checking building work and progress</a:t>
            </a:r>
            <a:endParaRPr lang="en-GB" sz="1800" dirty="0" smtClean="0"/>
          </a:p>
          <a:p>
            <a:pPr marL="0" indent="0">
              <a:buNone/>
            </a:pPr>
            <a:endParaRPr lang="en-GB" sz="1800" dirty="0"/>
          </a:p>
          <a:p>
            <a:endParaRPr lang="en-GB" sz="1800" dirty="0" smtClean="0"/>
          </a:p>
          <a:p>
            <a:pPr marL="0" indent="0">
              <a:buNone/>
            </a:pPr>
            <a:r>
              <a:rPr lang="en-GB" sz="1800" dirty="0" smtClean="0"/>
              <a:t>SALARY </a:t>
            </a:r>
            <a:r>
              <a:rPr lang="en-GB" sz="1800" dirty="0" smtClean="0"/>
              <a:t>– Starting salary £14,000 going up to £36,000 (average salary for someone who is experienced)</a:t>
            </a:r>
            <a:endParaRPr lang="en-GB" sz="1800" dirty="0"/>
          </a:p>
        </p:txBody>
      </p:sp>
    </p:spTree>
    <p:extLst>
      <p:ext uri="{BB962C8B-B14F-4D97-AF65-F5344CB8AC3E}">
        <p14:creationId xmlns:p14="http://schemas.microsoft.com/office/powerpoint/2010/main" val="3802610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Skills </a:t>
            </a:r>
            <a:r>
              <a:rPr lang="en-GB" b="1" dirty="0" smtClean="0"/>
              <a:t>needed</a:t>
            </a:r>
            <a:endParaRPr lang="en-GB" b="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You'll </a:t>
            </a:r>
            <a:r>
              <a:rPr lang="en-US" dirty="0"/>
              <a:t>need:</a:t>
            </a:r>
          </a:p>
          <a:p>
            <a:pPr marL="0" indent="0">
              <a:buNone/>
            </a:pPr>
            <a:endParaRPr lang="en-US" dirty="0"/>
          </a:p>
          <a:p>
            <a:pPr marL="0" indent="0">
              <a:buNone/>
            </a:pPr>
            <a:r>
              <a:rPr lang="en-US" dirty="0"/>
              <a:t>knowledge of media production and communication</a:t>
            </a:r>
          </a:p>
          <a:p>
            <a:pPr marL="0" indent="0">
              <a:buNone/>
            </a:pPr>
            <a:r>
              <a:rPr lang="en-US" dirty="0"/>
              <a:t>to be thorough and pay attention to detail</a:t>
            </a:r>
          </a:p>
          <a:p>
            <a:pPr marL="0" indent="0">
              <a:buNone/>
            </a:pPr>
            <a:r>
              <a:rPr lang="en-US" dirty="0"/>
              <a:t>thinking and reasoning skills</a:t>
            </a:r>
          </a:p>
          <a:p>
            <a:pPr marL="0" indent="0">
              <a:buNone/>
            </a:pPr>
            <a:r>
              <a:rPr lang="en-US" dirty="0"/>
              <a:t>the ability to use your initiative</a:t>
            </a:r>
          </a:p>
          <a:p>
            <a:pPr marL="0" indent="0">
              <a:buNone/>
            </a:pPr>
            <a:r>
              <a:rPr lang="en-US" dirty="0"/>
              <a:t>the ability to work well with your hands</a:t>
            </a:r>
          </a:p>
          <a:p>
            <a:pPr marL="0" indent="0">
              <a:buNone/>
            </a:pPr>
            <a:r>
              <a:rPr lang="en-US" dirty="0"/>
              <a:t>design skills and knowledge</a:t>
            </a:r>
          </a:p>
          <a:p>
            <a:pPr marL="0" indent="0">
              <a:buNone/>
            </a:pPr>
            <a:r>
              <a:rPr lang="en-US" dirty="0"/>
              <a:t>to be flexible and open to change</a:t>
            </a:r>
          </a:p>
          <a:p>
            <a:pPr marL="0" indent="0">
              <a:buNone/>
            </a:pPr>
            <a:r>
              <a:rPr lang="en-US" dirty="0"/>
              <a:t>the ability to work well with others</a:t>
            </a:r>
          </a:p>
          <a:p>
            <a:pPr marL="0" indent="0">
              <a:buNone/>
            </a:pPr>
            <a:r>
              <a:rPr lang="en-US" dirty="0"/>
              <a:t>to be able to use a computer and the main software packages confidently</a:t>
            </a:r>
            <a:endParaRPr lang="en-GB" dirty="0" smtClean="0"/>
          </a:p>
        </p:txBody>
      </p:sp>
    </p:spTree>
    <p:extLst>
      <p:ext uri="{BB962C8B-B14F-4D97-AF65-F5344CB8AC3E}">
        <p14:creationId xmlns:p14="http://schemas.microsoft.com/office/powerpoint/2010/main" val="2959904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Entry Requirements:</a:t>
            </a:r>
            <a:endParaRPr lang="en-GB" b="1" dirty="0"/>
          </a:p>
        </p:txBody>
      </p:sp>
      <p:sp>
        <p:nvSpPr>
          <p:cNvPr id="3" name="Content Placeholder 2"/>
          <p:cNvSpPr>
            <a:spLocks noGrp="1"/>
          </p:cNvSpPr>
          <p:nvPr>
            <p:ph idx="1"/>
          </p:nvPr>
        </p:nvSpPr>
        <p:spPr>
          <a:xfrm>
            <a:off x="838200" y="1429556"/>
            <a:ext cx="10515600" cy="5331852"/>
          </a:xfrm>
        </p:spPr>
        <p:txBody>
          <a:bodyPr>
            <a:noAutofit/>
          </a:bodyPr>
          <a:lstStyle/>
          <a:p>
            <a:pPr marL="0" indent="0">
              <a:buNone/>
            </a:pPr>
            <a:r>
              <a:rPr lang="en-US" sz="1600" dirty="0"/>
              <a:t>You could do a foundation degree, higher national diploma or degree. The most useful courses include practical skills and work placements. </a:t>
            </a:r>
            <a:endParaRPr lang="en-US" sz="1600" dirty="0" smtClean="0"/>
          </a:p>
          <a:p>
            <a:pPr marL="0" indent="0">
              <a:buNone/>
            </a:pPr>
            <a:r>
              <a:rPr lang="en-US" sz="1600" dirty="0" smtClean="0"/>
              <a:t>Relevant </a:t>
            </a:r>
            <a:r>
              <a:rPr lang="en-US" sz="1600" dirty="0"/>
              <a:t>courses include:</a:t>
            </a:r>
          </a:p>
          <a:p>
            <a:pPr marL="0" indent="0">
              <a:buNone/>
            </a:pPr>
            <a:r>
              <a:rPr lang="en-US" sz="1600" dirty="0" smtClean="0"/>
              <a:t>animation</a:t>
            </a:r>
            <a:endParaRPr lang="en-US" sz="1600" dirty="0"/>
          </a:p>
          <a:p>
            <a:pPr marL="0" indent="0">
              <a:buNone/>
            </a:pPr>
            <a:r>
              <a:rPr lang="en-US" sz="1600" dirty="0"/>
              <a:t>art and design</a:t>
            </a:r>
          </a:p>
          <a:p>
            <a:pPr marL="0" indent="0">
              <a:buNone/>
            </a:pPr>
            <a:r>
              <a:rPr lang="en-US" sz="1600" dirty="0"/>
              <a:t>computer games development</a:t>
            </a:r>
          </a:p>
          <a:p>
            <a:pPr marL="0" indent="0">
              <a:buNone/>
            </a:pPr>
            <a:r>
              <a:rPr lang="en-US" sz="1600" dirty="0"/>
              <a:t>animation production</a:t>
            </a:r>
          </a:p>
          <a:p>
            <a:pPr marL="0" indent="0">
              <a:buNone/>
            </a:pPr>
            <a:r>
              <a:rPr lang="en-US" sz="1600" dirty="0"/>
              <a:t>visual effects</a:t>
            </a:r>
          </a:p>
          <a:p>
            <a:pPr marL="0" indent="0">
              <a:buNone/>
            </a:pPr>
            <a:r>
              <a:rPr lang="en-US" sz="1600" dirty="0"/>
              <a:t>Entry requirements</a:t>
            </a:r>
          </a:p>
          <a:p>
            <a:pPr marL="0" indent="0">
              <a:buNone/>
            </a:pPr>
            <a:r>
              <a:rPr lang="en-US" sz="1600" dirty="0"/>
              <a:t>You'll usually need:</a:t>
            </a:r>
          </a:p>
          <a:p>
            <a:pPr marL="0" indent="0">
              <a:buNone/>
            </a:pPr>
            <a:endParaRPr lang="en-US" sz="1600" dirty="0"/>
          </a:p>
          <a:p>
            <a:pPr marL="0" indent="0">
              <a:buNone/>
            </a:pPr>
            <a:r>
              <a:rPr lang="en-US" sz="1600" dirty="0"/>
              <a:t>1 or 2 A levels for a foundation degree or higher national diploma</a:t>
            </a:r>
          </a:p>
          <a:p>
            <a:pPr marL="0" indent="0">
              <a:buNone/>
            </a:pPr>
            <a:r>
              <a:rPr lang="en-US" sz="1600" dirty="0"/>
              <a:t>2 to 3 A levels for a degree</a:t>
            </a:r>
            <a:endParaRPr lang="en-GB" sz="1600" dirty="0" smtClean="0"/>
          </a:p>
          <a:p>
            <a:pPr marL="0" indent="0">
              <a:buNone/>
            </a:pPr>
            <a:r>
              <a:rPr lang="en-GB" sz="1600" dirty="0" smtClean="0"/>
              <a:t>Entry requirements</a:t>
            </a:r>
          </a:p>
          <a:p>
            <a:pPr marL="0" indent="0">
              <a:buNone/>
            </a:pPr>
            <a:r>
              <a:rPr lang="en-GB" sz="1600" dirty="0" smtClean="0"/>
              <a:t>You'll usually need</a:t>
            </a:r>
            <a:r>
              <a:rPr lang="en-GB" sz="1600" dirty="0" smtClean="0"/>
              <a:t>:</a:t>
            </a:r>
            <a:endParaRPr lang="en-GB" sz="1600" dirty="0" smtClean="0"/>
          </a:p>
          <a:p>
            <a:r>
              <a:rPr lang="en-GB" sz="1600" dirty="0" smtClean="0"/>
              <a:t>5 </a:t>
            </a:r>
            <a:r>
              <a:rPr lang="en-GB" sz="1600" dirty="0" smtClean="0"/>
              <a:t> </a:t>
            </a:r>
            <a:r>
              <a:rPr lang="en-GB" sz="1600" dirty="0" smtClean="0"/>
              <a:t>GCSE’s Levels 4 to 9 (including Maths and English</a:t>
            </a:r>
            <a:r>
              <a:rPr lang="en-GB" sz="1600" dirty="0" smtClean="0"/>
              <a:t>)</a:t>
            </a:r>
            <a:endParaRPr lang="en-GB" sz="1600" dirty="0" smtClean="0"/>
          </a:p>
        </p:txBody>
      </p:sp>
    </p:spTree>
    <p:extLst>
      <p:ext uri="{BB962C8B-B14F-4D97-AF65-F5344CB8AC3E}">
        <p14:creationId xmlns:p14="http://schemas.microsoft.com/office/powerpoint/2010/main" val="3694456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OR Apprenticeship</a:t>
            </a:r>
            <a:endParaRPr lang="en-GB" b="1" dirty="0"/>
          </a:p>
        </p:txBody>
      </p:sp>
      <p:sp>
        <p:nvSpPr>
          <p:cNvPr id="3" name="Content Placeholder 2"/>
          <p:cNvSpPr>
            <a:spLocks noGrp="1"/>
          </p:cNvSpPr>
          <p:nvPr>
            <p:ph idx="1"/>
          </p:nvPr>
        </p:nvSpPr>
        <p:spPr>
          <a:xfrm>
            <a:off x="838200" y="1416676"/>
            <a:ext cx="10515600" cy="4760287"/>
          </a:xfrm>
        </p:spPr>
        <p:txBody>
          <a:bodyPr>
            <a:normAutofit/>
          </a:bodyPr>
          <a:lstStyle/>
          <a:p>
            <a:r>
              <a:rPr lang="en-US" sz="2000" dirty="0"/>
              <a:t>You could take an advanced or higher apprenticeship in creative and digital media. This may help you to get a job as an animation assistant.</a:t>
            </a:r>
          </a:p>
          <a:p>
            <a:endParaRPr lang="en-US" sz="2000" dirty="0"/>
          </a:p>
          <a:p>
            <a:r>
              <a:rPr lang="en-US" sz="2000" dirty="0"/>
              <a:t>Entry requirements</a:t>
            </a:r>
          </a:p>
          <a:p>
            <a:r>
              <a:rPr lang="en-US" sz="2000" dirty="0"/>
              <a:t>You'll usually need:</a:t>
            </a:r>
          </a:p>
          <a:p>
            <a:endParaRPr lang="en-US" sz="2000" dirty="0"/>
          </a:p>
          <a:p>
            <a:r>
              <a:rPr lang="en-US" sz="2000" dirty="0"/>
              <a:t>5 GCSEs at grades 9 to 4 (A* to C), usually including English and </a:t>
            </a:r>
            <a:r>
              <a:rPr lang="en-US" sz="2000" dirty="0" err="1"/>
              <a:t>maths</a:t>
            </a:r>
            <a:r>
              <a:rPr lang="en-US" sz="2000" dirty="0"/>
              <a:t>, for an advanced apprenticeship</a:t>
            </a:r>
          </a:p>
          <a:p>
            <a:r>
              <a:rPr lang="en-US" sz="2000" dirty="0"/>
              <a:t>4 or 5 GCSEs at grades 9 to 4 (A* to C) and college qualifications like A levels for a higher or a degree apprenticeship</a:t>
            </a:r>
            <a:endParaRPr lang="en-GB" sz="2000" dirty="0" smtClean="0"/>
          </a:p>
        </p:txBody>
      </p:sp>
      <p:pic>
        <p:nvPicPr>
          <p:cNvPr id="4" name="Picture 3"/>
          <p:cNvPicPr>
            <a:picLocks noChangeAspect="1"/>
          </p:cNvPicPr>
          <p:nvPr/>
        </p:nvPicPr>
        <p:blipFill>
          <a:blip r:embed="rId2"/>
          <a:stretch>
            <a:fillRect/>
          </a:stretch>
        </p:blipFill>
        <p:spPr>
          <a:xfrm>
            <a:off x="10049380" y="5692462"/>
            <a:ext cx="2021807" cy="1045084"/>
          </a:xfrm>
          <a:prstGeom prst="rect">
            <a:avLst/>
          </a:prstGeom>
        </p:spPr>
      </p:pic>
    </p:spTree>
    <p:extLst>
      <p:ext uri="{BB962C8B-B14F-4D97-AF65-F5344CB8AC3E}">
        <p14:creationId xmlns:p14="http://schemas.microsoft.com/office/powerpoint/2010/main" val="3701634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OR On the job</a:t>
            </a:r>
            <a:endParaRPr lang="en-GB" b="1" dirty="0"/>
          </a:p>
        </p:txBody>
      </p:sp>
      <p:sp>
        <p:nvSpPr>
          <p:cNvPr id="3" name="Content Placeholder 2"/>
          <p:cNvSpPr>
            <a:spLocks noGrp="1"/>
          </p:cNvSpPr>
          <p:nvPr>
            <p:ph idx="1"/>
          </p:nvPr>
        </p:nvSpPr>
        <p:spPr>
          <a:xfrm>
            <a:off x="838200" y="1825625"/>
            <a:ext cx="10515600" cy="2901823"/>
          </a:xfrm>
        </p:spPr>
        <p:txBody>
          <a:bodyPr>
            <a:normAutofit/>
          </a:bodyPr>
          <a:lstStyle/>
          <a:p>
            <a:r>
              <a:rPr lang="en-US" sz="1800" dirty="0"/>
              <a:t>You could start as an animation 'runner' and work your way up to:</a:t>
            </a:r>
          </a:p>
          <a:p>
            <a:endParaRPr lang="en-US" sz="1800" dirty="0"/>
          </a:p>
          <a:p>
            <a:r>
              <a:rPr lang="en-US" sz="1800" dirty="0"/>
              <a:t>digital painter</a:t>
            </a:r>
          </a:p>
          <a:p>
            <a:r>
              <a:rPr lang="en-US" sz="1800" dirty="0" err="1"/>
              <a:t>inbetweener</a:t>
            </a:r>
            <a:endParaRPr lang="en-US" sz="1800" dirty="0"/>
          </a:p>
          <a:p>
            <a:r>
              <a:rPr lang="en-US" sz="1800" dirty="0"/>
              <a:t>assistant animator</a:t>
            </a:r>
          </a:p>
          <a:p>
            <a:r>
              <a:rPr lang="en-US" sz="1800" dirty="0"/>
              <a:t>animator</a:t>
            </a:r>
            <a:endParaRPr lang="en-GB" sz="1800" dirty="0"/>
          </a:p>
        </p:txBody>
      </p:sp>
    </p:spTree>
    <p:extLst>
      <p:ext uri="{BB962C8B-B14F-4D97-AF65-F5344CB8AC3E}">
        <p14:creationId xmlns:p14="http://schemas.microsoft.com/office/powerpoint/2010/main" val="2567583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Related Work Experience </a:t>
            </a:r>
            <a:endParaRPr lang="en-GB" dirty="0"/>
          </a:p>
        </p:txBody>
      </p:sp>
      <p:sp>
        <p:nvSpPr>
          <p:cNvPr id="3" name="Content Placeholder 2"/>
          <p:cNvSpPr>
            <a:spLocks noGrp="1"/>
          </p:cNvSpPr>
          <p:nvPr>
            <p:ph idx="1"/>
          </p:nvPr>
        </p:nvSpPr>
        <p:spPr/>
        <p:txBody>
          <a:bodyPr>
            <a:normAutofit/>
          </a:bodyPr>
          <a:lstStyle/>
          <a:p>
            <a:r>
              <a:rPr lang="en-US" sz="2400" dirty="0"/>
              <a:t>You may find it useful to do some related voluntary or paid work. You can contact broadcasting companies, advertising agencies, animation studios or computer games companies to find out about work experience opportunities.</a:t>
            </a:r>
            <a:endParaRPr lang="en-GB" sz="2400" dirty="0"/>
          </a:p>
        </p:txBody>
      </p:sp>
    </p:spTree>
    <p:extLst>
      <p:ext uri="{BB962C8B-B14F-4D97-AF65-F5344CB8AC3E}">
        <p14:creationId xmlns:p14="http://schemas.microsoft.com/office/powerpoint/2010/main" val="33302059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495</Words>
  <Application>Microsoft Office PowerPoint</Application>
  <PresentationFormat>Widescreen</PresentationFormat>
  <Paragraphs>71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Careers in the Art and Design Sector  </vt:lpstr>
      <vt:lpstr>        What is the Art and Design Sector? Careers in Art and Design are all about creating products which are appealing to the eye. Although the design of a product is also about the importance of its function.  JOBS? Animator, Product Designer, Fine Artist, Architect, Computer Games Designer, Interior Designer and many more…. </vt:lpstr>
      <vt:lpstr>What jobs are in the Art &amp; Design Sector?</vt:lpstr>
      <vt:lpstr>Animators - bring drawings and computer generated characters to life on screen</vt:lpstr>
      <vt:lpstr>Skills needed</vt:lpstr>
      <vt:lpstr>Entry Requirements:</vt:lpstr>
      <vt:lpstr>OR Apprenticeship</vt:lpstr>
      <vt:lpstr>OR On the job</vt:lpstr>
      <vt:lpstr>Related Work Experience </vt:lpstr>
      <vt:lpstr>Location of Jobs?</vt:lpstr>
      <vt:lpstr>www.icould.com</vt:lpstr>
    </vt:vector>
  </TitlesOfParts>
  <Company>Thomas Tallis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Careers in the Legal Sector</dc:title>
  <dc:creator>Maria Elia</dc:creator>
  <cp:lastModifiedBy>remoteuser</cp:lastModifiedBy>
  <cp:revision>113</cp:revision>
  <dcterms:created xsi:type="dcterms:W3CDTF">2019-03-26T13:00:57Z</dcterms:created>
  <dcterms:modified xsi:type="dcterms:W3CDTF">2019-04-15T10:40:31Z</dcterms:modified>
</cp:coreProperties>
</file>